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6" r:id="rId1"/>
  </p:sldMasterIdLst>
  <p:notesMasterIdLst>
    <p:notesMasterId r:id="rId32"/>
  </p:notesMasterIdLst>
  <p:handoutMasterIdLst>
    <p:handoutMasterId r:id="rId33"/>
  </p:handoutMasterIdLst>
  <p:sldIdLst>
    <p:sldId id="386" r:id="rId2"/>
    <p:sldId id="431" r:id="rId3"/>
    <p:sldId id="469" r:id="rId4"/>
    <p:sldId id="470" r:id="rId5"/>
    <p:sldId id="471" r:id="rId6"/>
    <p:sldId id="472" r:id="rId7"/>
    <p:sldId id="473" r:id="rId8"/>
    <p:sldId id="474" r:id="rId9"/>
    <p:sldId id="475" r:id="rId10"/>
    <p:sldId id="507" r:id="rId11"/>
    <p:sldId id="476" r:id="rId12"/>
    <p:sldId id="488" r:id="rId13"/>
    <p:sldId id="477" r:id="rId14"/>
    <p:sldId id="478" r:id="rId15"/>
    <p:sldId id="502" r:id="rId16"/>
    <p:sldId id="505" r:id="rId17"/>
    <p:sldId id="504" r:id="rId18"/>
    <p:sldId id="501" r:id="rId19"/>
    <p:sldId id="499" r:id="rId20"/>
    <p:sldId id="500" r:id="rId21"/>
    <p:sldId id="479" r:id="rId22"/>
    <p:sldId id="491" r:id="rId23"/>
    <p:sldId id="494" r:id="rId24"/>
    <p:sldId id="492" r:id="rId25"/>
    <p:sldId id="498" r:id="rId26"/>
    <p:sldId id="496" r:id="rId27"/>
    <p:sldId id="506" r:id="rId28"/>
    <p:sldId id="483" r:id="rId29"/>
    <p:sldId id="484" r:id="rId30"/>
    <p:sldId id="490" r:id="rId31"/>
  </p:sldIdLst>
  <p:sldSz cx="12798425" cy="7199313"/>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4031" userDrawn="1">
          <p15:clr>
            <a:srgbClr val="A4A3A4"/>
          </p15:clr>
        </p15:guide>
        <p15:guide id="2" orient="horz" pos="2268" userDrawn="1">
          <p15:clr>
            <a:srgbClr val="A4A3A4"/>
          </p15:clr>
        </p15:guide>
        <p15:guide id="3" pos="413" userDrawn="1">
          <p15:clr>
            <a:srgbClr val="A4A3A4"/>
          </p15:clr>
        </p15:guide>
        <p15:guide id="4" orient="horz" pos="292" userDrawn="1">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guide id="3" orient="horz" pos="3132">
          <p15:clr>
            <a:srgbClr val="A4A3A4"/>
          </p15:clr>
        </p15:guide>
        <p15:guide id="4" pos="213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Емельянов Алексей Сергеевич" initials="ЕАС" lastIdx="1" clrIdx="0"/>
  <p:cmAuthor id="1" name="Марина Александровна Остапова" initials="МАО"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8AD0"/>
    <a:srgbClr val="565087"/>
    <a:srgbClr val="A2A2DA"/>
    <a:srgbClr val="CDCDEB"/>
    <a:srgbClr val="423D67"/>
    <a:srgbClr val="FFCD2D"/>
    <a:srgbClr val="54BFFA"/>
    <a:srgbClr val="94D6FC"/>
    <a:srgbClr val="FFCD19"/>
    <a:srgbClr val="EAEA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35"/>
    <p:restoredTop sz="97300" autoAdjust="0"/>
  </p:normalViewPr>
  <p:slideViewPr>
    <p:cSldViewPr snapToGrid="0" snapToObjects="1">
      <p:cViewPr varScale="1">
        <p:scale>
          <a:sx n="73" d="100"/>
          <a:sy n="73" d="100"/>
        </p:scale>
        <p:origin x="-453" y="-66"/>
      </p:cViewPr>
      <p:guideLst>
        <p:guide orient="horz" pos="2268"/>
        <p:guide orient="horz" pos="292"/>
        <p:guide pos="4031"/>
        <p:guide pos="413"/>
      </p:guideLst>
    </p:cSldViewPr>
  </p:slideViewPr>
  <p:notesTextViewPr>
    <p:cViewPr>
      <p:scale>
        <a:sx n="1" d="1"/>
        <a:sy n="1" d="1"/>
      </p:scale>
      <p:origin x="0" y="0"/>
    </p:cViewPr>
  </p:notesTextViewPr>
  <p:notesViewPr>
    <p:cSldViewPr snapToGrid="0" snapToObjects="1">
      <p:cViewPr varScale="1">
        <p:scale>
          <a:sx n="76" d="100"/>
          <a:sy n="76" d="100"/>
        </p:scale>
        <p:origin x="-3282" y="-90"/>
      </p:cViewPr>
      <p:guideLst>
        <p:guide orient="horz" pos="3127"/>
        <p:guide orient="horz" pos="3132"/>
        <p:guide pos="2141"/>
        <p:guide pos="213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0574" cy="49760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29010" y="0"/>
            <a:ext cx="2930574" cy="497603"/>
          </a:xfrm>
          <a:prstGeom prst="rect">
            <a:avLst/>
          </a:prstGeom>
        </p:spPr>
        <p:txBody>
          <a:bodyPr vert="horz" lIns="91440" tIns="45720" rIns="91440" bIns="45720" rtlCol="0"/>
          <a:lstStyle>
            <a:lvl1pPr algn="r">
              <a:defRPr sz="1200"/>
            </a:lvl1pPr>
          </a:lstStyle>
          <a:p>
            <a:fld id="{B5A37E87-1E10-41A4-B84C-A0C19924E031}" type="datetimeFigureOut">
              <a:rPr lang="ru-RU" smtClean="0"/>
              <a:t>26.02.2024</a:t>
            </a:fld>
            <a:endParaRPr lang="ru-RU"/>
          </a:p>
        </p:txBody>
      </p:sp>
      <p:sp>
        <p:nvSpPr>
          <p:cNvPr id="4" name="Нижний колонтитул 3"/>
          <p:cNvSpPr>
            <a:spLocks noGrp="1"/>
          </p:cNvSpPr>
          <p:nvPr>
            <p:ph type="ftr" sz="quarter" idx="2"/>
          </p:nvPr>
        </p:nvSpPr>
        <p:spPr>
          <a:xfrm>
            <a:off x="0" y="9443321"/>
            <a:ext cx="2930574" cy="497603"/>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29010" y="9443321"/>
            <a:ext cx="2930574" cy="497603"/>
          </a:xfrm>
          <a:prstGeom prst="rect">
            <a:avLst/>
          </a:prstGeom>
        </p:spPr>
        <p:txBody>
          <a:bodyPr vert="horz" lIns="91440" tIns="45720" rIns="91440" bIns="45720" rtlCol="0" anchor="b"/>
          <a:lstStyle>
            <a:lvl1pPr algn="r">
              <a:defRPr sz="1200"/>
            </a:lvl1pPr>
          </a:lstStyle>
          <a:p>
            <a:fld id="{F92595B3-D0A6-4567-9663-134C22571468}" type="slidenum">
              <a:rPr lang="ru-RU" smtClean="0"/>
              <a:t>‹#›</a:t>
            </a:fld>
            <a:endParaRPr lang="ru-RU"/>
          </a:p>
        </p:txBody>
      </p:sp>
    </p:spTree>
    <p:extLst>
      <p:ext uri="{BB962C8B-B14F-4D97-AF65-F5344CB8AC3E}">
        <p14:creationId xmlns:p14="http://schemas.microsoft.com/office/powerpoint/2010/main" val="1429776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29837" cy="4988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2" y="0"/>
            <a:ext cx="2929837" cy="498852"/>
          </a:xfrm>
          <a:prstGeom prst="rect">
            <a:avLst/>
          </a:prstGeom>
        </p:spPr>
        <p:txBody>
          <a:bodyPr vert="horz" lIns="91440" tIns="45720" rIns="91440" bIns="45720" rtlCol="0"/>
          <a:lstStyle>
            <a:lvl1pPr algn="r">
              <a:defRPr sz="1200"/>
            </a:lvl1pPr>
          </a:lstStyle>
          <a:p>
            <a:fld id="{53F0F3D3-884F-8E45-98AB-E8ADE6E0FD28}" type="datetimeFigureOut">
              <a:rPr lang="ru-RU" smtClean="0"/>
              <a:t>26.02.2024</a:t>
            </a:fld>
            <a:endParaRPr lang="ru-RU"/>
          </a:p>
        </p:txBody>
      </p:sp>
      <p:sp>
        <p:nvSpPr>
          <p:cNvPr id="4" name="Образ слайда 3"/>
          <p:cNvSpPr>
            <a:spLocks noGrp="1" noRot="1" noChangeAspect="1"/>
          </p:cNvSpPr>
          <p:nvPr>
            <p:ph type="sldImg" idx="2"/>
          </p:nvPr>
        </p:nvSpPr>
        <p:spPr>
          <a:xfrm>
            <a:off x="400050" y="1243013"/>
            <a:ext cx="5961063" cy="33543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84835"/>
            <a:ext cx="5408930" cy="3914865"/>
          </a:xfrm>
          <a:prstGeom prst="rect">
            <a:avLst/>
          </a:prstGeom>
        </p:spPr>
        <p:txBody>
          <a:bodyPr vert="horz" lIns="91440" tIns="45720" rIns="91440" bIns="45720" rtlCol="0"/>
          <a:lstStyle/>
          <a:p>
            <a:r>
              <a:rPr lang="ru-RU"/>
              <a:t>Образец текста
Второй уровень
Третий уровень
Четвертый уровень
Пятый уровень</a:t>
            </a:r>
          </a:p>
        </p:txBody>
      </p:sp>
      <p:sp>
        <p:nvSpPr>
          <p:cNvPr id="6" name="Нижний колонтитул 5"/>
          <p:cNvSpPr>
            <a:spLocks noGrp="1"/>
          </p:cNvSpPr>
          <p:nvPr>
            <p:ph type="ftr" sz="quarter" idx="4"/>
          </p:nvPr>
        </p:nvSpPr>
        <p:spPr>
          <a:xfrm>
            <a:off x="1"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2" y="9443662"/>
            <a:ext cx="2929837" cy="498851"/>
          </a:xfrm>
          <a:prstGeom prst="rect">
            <a:avLst/>
          </a:prstGeom>
        </p:spPr>
        <p:txBody>
          <a:bodyPr vert="horz" lIns="91440" tIns="45720" rIns="91440" bIns="45720" rtlCol="0" anchor="b"/>
          <a:lstStyle>
            <a:lvl1pPr algn="r">
              <a:defRPr sz="1200"/>
            </a:lvl1pPr>
          </a:lstStyle>
          <a:p>
            <a:fld id="{98EBCF3A-9B41-AC48-BBC4-8EC043A9334D}" type="slidenum">
              <a:rPr lang="ru-RU" smtClean="0"/>
              <a:t>‹#›</a:t>
            </a:fld>
            <a:endParaRPr lang="ru-RU"/>
          </a:p>
        </p:txBody>
      </p:sp>
    </p:spTree>
    <p:extLst>
      <p:ext uri="{BB962C8B-B14F-4D97-AF65-F5344CB8AC3E}">
        <p14:creationId xmlns:p14="http://schemas.microsoft.com/office/powerpoint/2010/main" val="3317923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pic>
        <p:nvPicPr>
          <p:cNvPr id="7" name="Рисунок 6"/>
          <p:cNvPicPr>
            <a:picLocks noChangeAspect="1"/>
          </p:cNvPicPr>
          <p:nvPr userDrawn="1"/>
        </p:nvPicPr>
        <p:blipFill>
          <a:blip r:embed="rId2"/>
          <a:srcRect t="2628" b="2628"/>
          <a:stretch/>
        </p:blipFill>
        <p:spPr>
          <a:xfrm>
            <a:off x="5883558" y="0"/>
            <a:ext cx="6914879" cy="7199312"/>
          </a:xfrm>
          <a:prstGeom prst="rect">
            <a:avLst/>
          </a:prstGeom>
        </p:spPr>
      </p:pic>
    </p:spTree>
    <p:extLst>
      <p:ext uri="{BB962C8B-B14F-4D97-AF65-F5344CB8AC3E}">
        <p14:creationId xmlns:p14="http://schemas.microsoft.com/office/powerpoint/2010/main" val="24630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ой">
    <p:bg>
      <p:bgPr>
        <a:solidFill>
          <a:schemeClr val="bg1"/>
        </a:solidFill>
        <a:effectLst/>
      </p:bgPr>
    </p:bg>
    <p:spTree>
      <p:nvGrpSpPr>
        <p:cNvPr id="1" name=""/>
        <p:cNvGrpSpPr/>
        <p:nvPr/>
      </p:nvGrpSpPr>
      <p:grpSpPr>
        <a:xfrm>
          <a:off x="0" y="0"/>
          <a:ext cx="0" cy="0"/>
          <a:chOff x="0" y="0"/>
          <a:chExt cx="0" cy="0"/>
        </a:xfrm>
      </p:grpSpPr>
      <p:sp>
        <p:nvSpPr>
          <p:cNvPr id="6" name="Параллелограмм 5">
            <a:extLst>
              <a:ext uri="{FF2B5EF4-FFF2-40B4-BE49-F238E27FC236}">
                <a16:creationId xmlns="" xmlns:a16="http://schemas.microsoft.com/office/drawing/2014/main" id="{3E02EBB0-15BB-41C4-B951-56DD18C5B9C2}"/>
              </a:ext>
            </a:extLst>
          </p:cNvPr>
          <p:cNvSpPr/>
          <p:nvPr userDrawn="1"/>
        </p:nvSpPr>
        <p:spPr>
          <a:xfrm flipH="1">
            <a:off x="-328957" y="96371"/>
            <a:ext cx="1383995" cy="1194290"/>
          </a:xfrm>
          <a:prstGeom prst="parallelogram">
            <a:avLst>
              <a:gd name="adj" fmla="val 9533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solidFill>
                <a:prstClr val="white"/>
              </a:solidFill>
            </a:endParaRPr>
          </a:p>
        </p:txBody>
      </p:sp>
      <p:sp>
        <p:nvSpPr>
          <p:cNvPr id="7" name="Параллелограмм 6">
            <a:extLst>
              <a:ext uri="{FF2B5EF4-FFF2-40B4-BE49-F238E27FC236}">
                <a16:creationId xmlns="" xmlns:a16="http://schemas.microsoft.com/office/drawing/2014/main" id="{5B435CB5-F5E3-4F25-A48E-B49748840E97}"/>
              </a:ext>
            </a:extLst>
          </p:cNvPr>
          <p:cNvSpPr/>
          <p:nvPr userDrawn="1"/>
        </p:nvSpPr>
        <p:spPr>
          <a:xfrm flipH="1">
            <a:off x="-490869" y="0"/>
            <a:ext cx="1383995" cy="1194290"/>
          </a:xfrm>
          <a:prstGeom prst="parallelogram">
            <a:avLst>
              <a:gd name="adj" fmla="val 95335"/>
            </a:avLst>
          </a:prstGeom>
          <a:solidFill>
            <a:srgbClr val="A2A2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solidFill>
                <a:prstClr val="white"/>
              </a:solidFill>
            </a:endParaRPr>
          </a:p>
        </p:txBody>
      </p:sp>
      <p:sp>
        <p:nvSpPr>
          <p:cNvPr id="8" name="Прямоугольный треугольник 7">
            <a:extLst>
              <a:ext uri="{FF2B5EF4-FFF2-40B4-BE49-F238E27FC236}">
                <a16:creationId xmlns="" xmlns:a16="http://schemas.microsoft.com/office/drawing/2014/main" id="{B6477F33-4EFB-465A-988D-39C269111A87}"/>
              </a:ext>
            </a:extLst>
          </p:cNvPr>
          <p:cNvSpPr/>
          <p:nvPr userDrawn="1"/>
        </p:nvSpPr>
        <p:spPr>
          <a:xfrm flipH="1" flipV="1">
            <a:off x="0" y="6"/>
            <a:ext cx="901916" cy="901915"/>
          </a:xfrm>
          <a:prstGeom prst="rtTriangle">
            <a:avLst/>
          </a:prstGeom>
          <a:solidFill>
            <a:srgbClr val="565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solidFill>
                <a:prstClr val="white"/>
              </a:solidFill>
            </a:endParaRPr>
          </a:p>
        </p:txBody>
      </p:sp>
      <p:pic>
        <p:nvPicPr>
          <p:cNvPr id="9" name="Рисунок 8">
            <a:extLst>
              <a:ext uri="{FF2B5EF4-FFF2-40B4-BE49-F238E27FC236}">
                <a16:creationId xmlns="" xmlns:a16="http://schemas.microsoft.com/office/drawing/2014/main" id="{1DA066C5-EDB0-4C34-9DDD-627374CBA2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679501" y="253509"/>
            <a:ext cx="715840" cy="648406"/>
          </a:xfrm>
          <a:prstGeom prst="rect">
            <a:avLst/>
          </a:prstGeom>
        </p:spPr>
      </p:pic>
    </p:spTree>
    <p:extLst>
      <p:ext uri="{BB962C8B-B14F-4D97-AF65-F5344CB8AC3E}">
        <p14:creationId xmlns:p14="http://schemas.microsoft.com/office/powerpoint/2010/main" val="3616930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79899" y="383297"/>
            <a:ext cx="11038641" cy="1391534"/>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79899" y="1916484"/>
            <a:ext cx="11038641" cy="456789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79892" y="6672709"/>
            <a:ext cx="2879646"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C764DE79-268F-4C1A-8933-263129D2AF90}" type="datetimeFigureOut">
              <a:rPr lang="en-US" dirty="0"/>
              <a:t>2/26/2024</a:t>
            </a:fld>
            <a:endParaRPr lang="en-US" dirty="0"/>
          </a:p>
        </p:txBody>
      </p:sp>
      <p:sp>
        <p:nvSpPr>
          <p:cNvPr id="5" name="Footer Placeholder 4"/>
          <p:cNvSpPr>
            <a:spLocks noGrp="1"/>
          </p:cNvSpPr>
          <p:nvPr>
            <p:ph type="ftr" sz="quarter" idx="3"/>
          </p:nvPr>
        </p:nvSpPr>
        <p:spPr>
          <a:xfrm>
            <a:off x="4239485" y="6672709"/>
            <a:ext cx="4319469"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38889" y="6672709"/>
            <a:ext cx="2879646"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261855108"/>
      </p:ext>
    </p:extLst>
  </p:cSld>
  <p:clrMap bg1="lt1" tx1="dk1" bg2="lt2" tx2="dk2" accent1="accent1" accent2="accent2" accent3="accent3" accent4="accent4" accent5="accent5" accent6="accent6" hlink="hlink" folHlink="folHlink"/>
  <p:sldLayoutIdLst>
    <p:sldLayoutId id="2147483758" r:id="rId1"/>
    <p:sldLayoutId id="2147483741" r:id="rId2"/>
  </p:sldLayoutIdLst>
  <p:txStyles>
    <p:titleStyle>
      <a:lvl1pPr algn="l" defTabSz="959846" rtl="0" eaLnBrk="1" latinLnBrk="0" hangingPunct="1">
        <a:lnSpc>
          <a:spcPct val="90000"/>
        </a:lnSpc>
        <a:spcBef>
          <a:spcPct val="0"/>
        </a:spcBef>
        <a:buNone/>
        <a:defRPr sz="4619" kern="1200">
          <a:solidFill>
            <a:schemeClr val="tx1"/>
          </a:solidFill>
          <a:latin typeface="+mj-lt"/>
          <a:ea typeface="+mj-ea"/>
          <a:cs typeface="+mj-cs"/>
        </a:defRPr>
      </a:lvl1pPr>
    </p:titleStyle>
    <p:bodyStyle>
      <a:lvl1pPr marL="239961" indent="-239961" algn="l" defTabSz="959846" rtl="0" eaLnBrk="1" latinLnBrk="0" hangingPunct="1">
        <a:lnSpc>
          <a:spcPct val="90000"/>
        </a:lnSpc>
        <a:spcBef>
          <a:spcPts val="1050"/>
        </a:spcBef>
        <a:buFont typeface="Arial" panose="020B0604020202020204" pitchFamily="34" charset="0"/>
        <a:buChar char="•"/>
        <a:defRPr sz="2939" kern="1200">
          <a:solidFill>
            <a:schemeClr val="tx1"/>
          </a:solidFill>
          <a:latin typeface="+mn-lt"/>
          <a:ea typeface="+mn-ea"/>
          <a:cs typeface="+mn-cs"/>
        </a:defRPr>
      </a:lvl1pPr>
      <a:lvl2pPr marL="719884" indent="-239961" algn="l" defTabSz="959846" rtl="0" eaLnBrk="1" latinLnBrk="0" hangingPunct="1">
        <a:lnSpc>
          <a:spcPct val="90000"/>
        </a:lnSpc>
        <a:spcBef>
          <a:spcPts val="525"/>
        </a:spcBef>
        <a:buFont typeface="Arial" panose="020B0604020202020204" pitchFamily="34" charset="0"/>
        <a:buChar char="•"/>
        <a:defRPr sz="2519" kern="1200">
          <a:solidFill>
            <a:schemeClr val="tx1"/>
          </a:solidFill>
          <a:latin typeface="+mn-lt"/>
          <a:ea typeface="+mn-ea"/>
          <a:cs typeface="+mn-cs"/>
        </a:defRPr>
      </a:lvl2pPr>
      <a:lvl3pPr marL="1199807" indent="-239961" algn="l" defTabSz="959846" rtl="0" eaLnBrk="1" latinLnBrk="0" hangingPunct="1">
        <a:lnSpc>
          <a:spcPct val="90000"/>
        </a:lnSpc>
        <a:spcBef>
          <a:spcPts val="525"/>
        </a:spcBef>
        <a:buFont typeface="Arial" panose="020B0604020202020204" pitchFamily="34" charset="0"/>
        <a:buChar char="•"/>
        <a:defRPr sz="2099" kern="1200">
          <a:solidFill>
            <a:schemeClr val="tx1"/>
          </a:solidFill>
          <a:latin typeface="+mn-lt"/>
          <a:ea typeface="+mn-ea"/>
          <a:cs typeface="+mn-cs"/>
        </a:defRPr>
      </a:lvl3pPr>
      <a:lvl4pPr marL="1679730" indent="-239961" algn="l" defTabSz="959846" rtl="0" eaLnBrk="1" latinLnBrk="0" hangingPunct="1">
        <a:lnSpc>
          <a:spcPct val="90000"/>
        </a:lnSpc>
        <a:spcBef>
          <a:spcPts val="525"/>
        </a:spcBef>
        <a:buFont typeface="Arial" panose="020B0604020202020204" pitchFamily="34" charset="0"/>
        <a:buChar char="•"/>
        <a:defRPr sz="1889" kern="1200">
          <a:solidFill>
            <a:schemeClr val="tx1"/>
          </a:solidFill>
          <a:latin typeface="+mn-lt"/>
          <a:ea typeface="+mn-ea"/>
          <a:cs typeface="+mn-cs"/>
        </a:defRPr>
      </a:lvl4pPr>
      <a:lvl5pPr marL="2159653" indent="-239961" algn="l" defTabSz="959846" rtl="0" eaLnBrk="1" latinLnBrk="0" hangingPunct="1">
        <a:lnSpc>
          <a:spcPct val="90000"/>
        </a:lnSpc>
        <a:spcBef>
          <a:spcPts val="525"/>
        </a:spcBef>
        <a:buFont typeface="Arial" panose="020B0604020202020204" pitchFamily="34" charset="0"/>
        <a:buChar char="•"/>
        <a:defRPr sz="1889" kern="1200">
          <a:solidFill>
            <a:schemeClr val="tx1"/>
          </a:solidFill>
          <a:latin typeface="+mn-lt"/>
          <a:ea typeface="+mn-ea"/>
          <a:cs typeface="+mn-cs"/>
        </a:defRPr>
      </a:lvl5pPr>
      <a:lvl6pPr marL="2639576" indent="-239961" algn="l" defTabSz="959846" rtl="0" eaLnBrk="1" latinLnBrk="0" hangingPunct="1">
        <a:lnSpc>
          <a:spcPct val="90000"/>
        </a:lnSpc>
        <a:spcBef>
          <a:spcPts val="525"/>
        </a:spcBef>
        <a:buFont typeface="Arial" panose="020B0604020202020204" pitchFamily="34" charset="0"/>
        <a:buChar char="•"/>
        <a:defRPr sz="1889" kern="1200">
          <a:solidFill>
            <a:schemeClr val="tx1"/>
          </a:solidFill>
          <a:latin typeface="+mn-lt"/>
          <a:ea typeface="+mn-ea"/>
          <a:cs typeface="+mn-cs"/>
        </a:defRPr>
      </a:lvl6pPr>
      <a:lvl7pPr marL="3119498" indent="-239961" algn="l" defTabSz="959846" rtl="0" eaLnBrk="1" latinLnBrk="0" hangingPunct="1">
        <a:lnSpc>
          <a:spcPct val="90000"/>
        </a:lnSpc>
        <a:spcBef>
          <a:spcPts val="525"/>
        </a:spcBef>
        <a:buFont typeface="Arial" panose="020B0604020202020204" pitchFamily="34" charset="0"/>
        <a:buChar char="•"/>
        <a:defRPr sz="1889" kern="1200">
          <a:solidFill>
            <a:schemeClr val="tx1"/>
          </a:solidFill>
          <a:latin typeface="+mn-lt"/>
          <a:ea typeface="+mn-ea"/>
          <a:cs typeface="+mn-cs"/>
        </a:defRPr>
      </a:lvl7pPr>
      <a:lvl8pPr marL="3599421" indent="-239961" algn="l" defTabSz="959846" rtl="0" eaLnBrk="1" latinLnBrk="0" hangingPunct="1">
        <a:lnSpc>
          <a:spcPct val="90000"/>
        </a:lnSpc>
        <a:spcBef>
          <a:spcPts val="525"/>
        </a:spcBef>
        <a:buFont typeface="Arial" panose="020B0604020202020204" pitchFamily="34" charset="0"/>
        <a:buChar char="•"/>
        <a:defRPr sz="1889" kern="1200">
          <a:solidFill>
            <a:schemeClr val="tx1"/>
          </a:solidFill>
          <a:latin typeface="+mn-lt"/>
          <a:ea typeface="+mn-ea"/>
          <a:cs typeface="+mn-cs"/>
        </a:defRPr>
      </a:lvl8pPr>
      <a:lvl9pPr marL="4079344" indent="-239961" algn="l" defTabSz="959846" rtl="0" eaLnBrk="1" latinLnBrk="0" hangingPunct="1">
        <a:lnSpc>
          <a:spcPct val="90000"/>
        </a:lnSpc>
        <a:spcBef>
          <a:spcPts val="525"/>
        </a:spcBef>
        <a:buFont typeface="Arial" panose="020B0604020202020204" pitchFamily="34" charset="0"/>
        <a:buChar char="•"/>
        <a:defRPr sz="1889" kern="1200">
          <a:solidFill>
            <a:schemeClr val="tx1"/>
          </a:solidFill>
          <a:latin typeface="+mn-lt"/>
          <a:ea typeface="+mn-ea"/>
          <a:cs typeface="+mn-cs"/>
        </a:defRPr>
      </a:lvl9pPr>
    </p:bodyStyle>
    <p:otherStyle>
      <a:defPPr>
        <a:defRPr lang="en-US"/>
      </a:defPPr>
      <a:lvl1pPr marL="0" algn="l" defTabSz="959846" rtl="0" eaLnBrk="1" latinLnBrk="0" hangingPunct="1">
        <a:defRPr sz="1889" kern="1200">
          <a:solidFill>
            <a:schemeClr val="tx1"/>
          </a:solidFill>
          <a:latin typeface="+mn-lt"/>
          <a:ea typeface="+mn-ea"/>
          <a:cs typeface="+mn-cs"/>
        </a:defRPr>
      </a:lvl1pPr>
      <a:lvl2pPr marL="479923" algn="l" defTabSz="959846" rtl="0" eaLnBrk="1" latinLnBrk="0" hangingPunct="1">
        <a:defRPr sz="1889" kern="1200">
          <a:solidFill>
            <a:schemeClr val="tx1"/>
          </a:solidFill>
          <a:latin typeface="+mn-lt"/>
          <a:ea typeface="+mn-ea"/>
          <a:cs typeface="+mn-cs"/>
        </a:defRPr>
      </a:lvl2pPr>
      <a:lvl3pPr marL="959846" algn="l" defTabSz="959846" rtl="0" eaLnBrk="1" latinLnBrk="0" hangingPunct="1">
        <a:defRPr sz="1889" kern="1200">
          <a:solidFill>
            <a:schemeClr val="tx1"/>
          </a:solidFill>
          <a:latin typeface="+mn-lt"/>
          <a:ea typeface="+mn-ea"/>
          <a:cs typeface="+mn-cs"/>
        </a:defRPr>
      </a:lvl3pPr>
      <a:lvl4pPr marL="1439769" algn="l" defTabSz="959846" rtl="0" eaLnBrk="1" latinLnBrk="0" hangingPunct="1">
        <a:defRPr sz="1889" kern="1200">
          <a:solidFill>
            <a:schemeClr val="tx1"/>
          </a:solidFill>
          <a:latin typeface="+mn-lt"/>
          <a:ea typeface="+mn-ea"/>
          <a:cs typeface="+mn-cs"/>
        </a:defRPr>
      </a:lvl4pPr>
      <a:lvl5pPr marL="1919691" algn="l" defTabSz="959846" rtl="0" eaLnBrk="1" latinLnBrk="0" hangingPunct="1">
        <a:defRPr sz="1889" kern="1200">
          <a:solidFill>
            <a:schemeClr val="tx1"/>
          </a:solidFill>
          <a:latin typeface="+mn-lt"/>
          <a:ea typeface="+mn-ea"/>
          <a:cs typeface="+mn-cs"/>
        </a:defRPr>
      </a:lvl5pPr>
      <a:lvl6pPr marL="2399614" algn="l" defTabSz="959846" rtl="0" eaLnBrk="1" latinLnBrk="0" hangingPunct="1">
        <a:defRPr sz="1889" kern="1200">
          <a:solidFill>
            <a:schemeClr val="tx1"/>
          </a:solidFill>
          <a:latin typeface="+mn-lt"/>
          <a:ea typeface="+mn-ea"/>
          <a:cs typeface="+mn-cs"/>
        </a:defRPr>
      </a:lvl6pPr>
      <a:lvl7pPr marL="2879537" algn="l" defTabSz="959846" rtl="0" eaLnBrk="1" latinLnBrk="0" hangingPunct="1">
        <a:defRPr sz="1889" kern="1200">
          <a:solidFill>
            <a:schemeClr val="tx1"/>
          </a:solidFill>
          <a:latin typeface="+mn-lt"/>
          <a:ea typeface="+mn-ea"/>
          <a:cs typeface="+mn-cs"/>
        </a:defRPr>
      </a:lvl7pPr>
      <a:lvl8pPr marL="3359460" algn="l" defTabSz="959846" rtl="0" eaLnBrk="1" latinLnBrk="0" hangingPunct="1">
        <a:defRPr sz="1889" kern="1200">
          <a:solidFill>
            <a:schemeClr val="tx1"/>
          </a:solidFill>
          <a:latin typeface="+mn-lt"/>
          <a:ea typeface="+mn-ea"/>
          <a:cs typeface="+mn-cs"/>
        </a:defRPr>
      </a:lvl8pPr>
      <a:lvl9pPr marL="3839383" algn="l" defTabSz="959846" rtl="0" eaLnBrk="1" latinLnBrk="0" hangingPunct="1">
        <a:defRPr sz="18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P120"/><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consultantplus://offline/ref=521FCD80995ED347579D3616AFF2BAC2153057220A9B26B4C4DB1AC46B78830965B7180669ADE6B7D4AE6D592DFC9B7704A29ADC4DD82811I2IBK"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login.consultant.ru/link/?req=doc&amp;base=LAW&amp;n=465567&amp;dst=5267" TargetMode="External"/><Relationship Id="rId13" Type="http://schemas.openxmlformats.org/officeDocument/2006/relationships/hyperlink" Target="https://login.consultant.ru/link/?req=doc&amp;base=LAW&amp;n=465567&amp;dst=9288" TargetMode="External"/><Relationship Id="rId3" Type="http://schemas.openxmlformats.org/officeDocument/2006/relationships/hyperlink" Target="https://login.consultant.ru/link/?req=doc&amp;base=LAW&amp;n=465567" TargetMode="External"/><Relationship Id="rId7" Type="http://schemas.openxmlformats.org/officeDocument/2006/relationships/hyperlink" Target="https://login.consultant.ru/link/?req=doc&amp;base=LAW&amp;n=465567&amp;dst=7996" TargetMode="External"/><Relationship Id="rId12" Type="http://schemas.openxmlformats.org/officeDocument/2006/relationships/hyperlink" Target="https://login.consultant.ru/link/?req=doc&amp;base=LAW&amp;n=465567&amp;dst=1440"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login.consultant.ru/link/?req=doc&amp;base=LAW&amp;n=465567&amp;dst=7995" TargetMode="External"/><Relationship Id="rId11" Type="http://schemas.openxmlformats.org/officeDocument/2006/relationships/hyperlink" Target="https://login.consultant.ru/link/?req=doc&amp;base=LAW&amp;n=465567&amp;dst=2368" TargetMode="External"/><Relationship Id="rId5" Type="http://schemas.openxmlformats.org/officeDocument/2006/relationships/hyperlink" Target="https://login.consultant.ru/link/?req=doc&amp;base=LAW&amp;n=465567&amp;dst=8733" TargetMode="External"/><Relationship Id="rId10" Type="http://schemas.openxmlformats.org/officeDocument/2006/relationships/hyperlink" Target="https://login.consultant.ru/link/?req=doc&amp;base=LAW&amp;n=465567&amp;dst=101624" TargetMode="External"/><Relationship Id="rId4" Type="http://schemas.openxmlformats.org/officeDocument/2006/relationships/hyperlink" Target="https://login.consultant.ru/link/?req=doc&amp;base=LAW&amp;n=465567&amp;dst=4115" TargetMode="External"/><Relationship Id="rId9" Type="http://schemas.openxmlformats.org/officeDocument/2006/relationships/hyperlink" Target="https://login.consultant.ru/link/?req=doc&amp;base=LAW&amp;n=465567&amp;dst=101621"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 xmlns:a16="http://schemas.microsoft.com/office/drawing/2014/main" id="{B490BF97-71DD-BA4B-90F6-F29E383222BC}"/>
              </a:ext>
            </a:extLst>
          </p:cNvPr>
          <p:cNvSpPr/>
          <p:nvPr/>
        </p:nvSpPr>
        <p:spPr>
          <a:xfrm>
            <a:off x="499258" y="-1247229"/>
            <a:ext cx="6518094" cy="79098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tlCol="0" anchor="ctr">
            <a:spAutoFit/>
          </a:bodyPr>
          <a:lstStyle/>
          <a:p>
            <a:pPr algn="ctr"/>
            <a:endParaRPr lang="ru-RU" sz="2800" b="1" dirty="0" smtClean="0">
              <a:solidFill>
                <a:srgbClr val="565087"/>
              </a:solidFill>
              <a:latin typeface="Times New Roman" panose="02020603050405020304" pitchFamily="18" charset="0"/>
              <a:cs typeface="Times New Roman" panose="02020603050405020304" pitchFamily="18" charset="0"/>
            </a:endParaRPr>
          </a:p>
          <a:p>
            <a:pPr algn="r"/>
            <a:endParaRPr lang="ru-RU" sz="1600" dirty="0" smtClean="0">
              <a:solidFill>
                <a:srgbClr val="565087"/>
              </a:solidFill>
              <a:latin typeface="Times New Roman" panose="02020603050405020304" pitchFamily="18" charset="0"/>
              <a:cs typeface="Times New Roman" panose="02020603050405020304" pitchFamily="18" charset="0"/>
            </a:endParaRPr>
          </a:p>
          <a:p>
            <a:pPr algn="r"/>
            <a:endParaRPr lang="ru-RU" sz="1600" dirty="0">
              <a:solidFill>
                <a:srgbClr val="565087"/>
              </a:solidFill>
              <a:latin typeface="Times New Roman" panose="02020603050405020304" pitchFamily="18" charset="0"/>
              <a:cs typeface="Times New Roman" panose="02020603050405020304" pitchFamily="18" charset="0"/>
            </a:endParaRPr>
          </a:p>
          <a:p>
            <a:pPr algn="r"/>
            <a:endParaRPr lang="ru-RU" sz="1600" dirty="0" smtClean="0">
              <a:solidFill>
                <a:srgbClr val="565087"/>
              </a:solidFill>
              <a:latin typeface="Times New Roman" panose="02020603050405020304" pitchFamily="18" charset="0"/>
              <a:cs typeface="Times New Roman" panose="02020603050405020304" pitchFamily="18" charset="0"/>
            </a:endParaRPr>
          </a:p>
          <a:p>
            <a:pPr algn="r"/>
            <a:endParaRPr lang="ru-RU" sz="1600" dirty="0">
              <a:solidFill>
                <a:srgbClr val="565087"/>
              </a:solidFill>
              <a:latin typeface="Times New Roman" panose="02020603050405020304" pitchFamily="18" charset="0"/>
              <a:cs typeface="Times New Roman" panose="02020603050405020304" pitchFamily="18" charset="0"/>
            </a:endParaRPr>
          </a:p>
          <a:p>
            <a:pPr algn="r"/>
            <a:endParaRPr lang="ru-RU" sz="1600" dirty="0" smtClean="0">
              <a:solidFill>
                <a:srgbClr val="565087"/>
              </a:solidFill>
              <a:latin typeface="Times New Roman" panose="02020603050405020304" pitchFamily="18" charset="0"/>
              <a:cs typeface="Times New Roman" panose="02020603050405020304" pitchFamily="18" charset="0"/>
            </a:endParaRPr>
          </a:p>
          <a:p>
            <a:pPr algn="r"/>
            <a:endParaRPr lang="ru-RU" sz="1600" dirty="0">
              <a:solidFill>
                <a:srgbClr val="565087"/>
              </a:solidFill>
              <a:latin typeface="Times New Roman" panose="02020603050405020304" pitchFamily="18" charset="0"/>
              <a:cs typeface="Times New Roman" panose="02020603050405020304" pitchFamily="18" charset="0"/>
            </a:endParaRPr>
          </a:p>
          <a:p>
            <a:pPr algn="r"/>
            <a:endParaRPr lang="ru-RU" sz="1600" dirty="0" smtClean="0">
              <a:solidFill>
                <a:srgbClr val="565087"/>
              </a:solidFill>
              <a:latin typeface="Times New Roman" panose="02020603050405020304" pitchFamily="18" charset="0"/>
              <a:cs typeface="Times New Roman" panose="02020603050405020304" pitchFamily="18" charset="0"/>
            </a:endParaRPr>
          </a:p>
          <a:p>
            <a:pPr algn="ctr">
              <a:defRPr/>
            </a:pPr>
            <a:endParaRPr lang="ru-RU" sz="1600" dirty="0" smtClean="0">
              <a:solidFill>
                <a:srgbClr val="565087"/>
              </a:solidFill>
              <a:latin typeface="Times New Roman" panose="02020603050405020304" pitchFamily="18" charset="0"/>
              <a:cs typeface="Times New Roman" panose="02020603050405020304" pitchFamily="18" charset="0"/>
            </a:endParaRPr>
          </a:p>
          <a:p>
            <a:pPr algn="ctr">
              <a:defRPr/>
            </a:pPr>
            <a:endParaRPr lang="ru-RU" sz="1600" dirty="0">
              <a:solidFill>
                <a:srgbClr val="565087"/>
              </a:solidFill>
              <a:latin typeface="Times New Roman" panose="02020603050405020304" pitchFamily="18" charset="0"/>
              <a:cs typeface="Times New Roman" panose="02020603050405020304" pitchFamily="18" charset="0"/>
            </a:endParaRPr>
          </a:p>
          <a:p>
            <a:pPr algn="ctr">
              <a:defRPr/>
            </a:pPr>
            <a:endParaRPr lang="ru-RU" sz="1600" dirty="0" smtClean="0">
              <a:solidFill>
                <a:srgbClr val="565087"/>
              </a:solidFill>
              <a:latin typeface="Times New Roman" panose="02020603050405020304" pitchFamily="18" charset="0"/>
              <a:cs typeface="Times New Roman" panose="02020603050405020304" pitchFamily="18" charset="0"/>
            </a:endParaRPr>
          </a:p>
          <a:p>
            <a:pPr algn="ctr">
              <a:defRPr/>
            </a:pPr>
            <a:endParaRPr lang="ru-RU" sz="1600" dirty="0">
              <a:solidFill>
                <a:srgbClr val="565087"/>
              </a:solidFill>
              <a:latin typeface="Times New Roman" panose="02020603050405020304" pitchFamily="18" charset="0"/>
              <a:cs typeface="Times New Roman" panose="02020603050405020304" pitchFamily="18" charset="0"/>
            </a:endParaRPr>
          </a:p>
          <a:p>
            <a:pPr algn="ctr">
              <a:defRPr/>
            </a:pPr>
            <a:r>
              <a:rPr lang="ru-RU" sz="3200" b="1" dirty="0" smtClean="0">
                <a:solidFill>
                  <a:srgbClr val="565087"/>
                </a:solidFill>
                <a:latin typeface="Times New Roman" panose="02020603050405020304" pitchFamily="18" charset="0"/>
                <a:cs typeface="Times New Roman" panose="02020603050405020304" pitchFamily="18" charset="0"/>
              </a:rPr>
              <a:t>Консультирование </a:t>
            </a:r>
            <a:r>
              <a:rPr lang="ru-RU" sz="3200" b="1" dirty="0" smtClean="0">
                <a:solidFill>
                  <a:srgbClr val="565087"/>
                </a:solidFill>
                <a:latin typeface="Times New Roman" panose="02020603050405020304" pitchFamily="18" charset="0"/>
                <a:cs typeface="Times New Roman" panose="02020603050405020304" pitchFamily="18" charset="0"/>
              </a:rPr>
              <a:t>контролируемых лиц </a:t>
            </a:r>
            <a:r>
              <a:rPr lang="ru-RU" sz="3200" b="1" dirty="0" smtClean="0">
                <a:solidFill>
                  <a:srgbClr val="565087"/>
                </a:solidFill>
                <a:latin typeface="Times New Roman" panose="02020603050405020304" pitchFamily="18" charset="0"/>
                <a:cs typeface="Times New Roman" panose="02020603050405020304" pitchFamily="18" charset="0"/>
              </a:rPr>
              <a:t>по вопросам </a:t>
            </a:r>
            <a:r>
              <a:rPr lang="ru-RU" sz="3200" b="1" smtClean="0">
                <a:solidFill>
                  <a:srgbClr val="565087"/>
                </a:solidFill>
                <a:latin typeface="Times New Roman" panose="02020603050405020304" pitchFamily="18" charset="0"/>
                <a:cs typeface="Times New Roman" panose="02020603050405020304" pitchFamily="18" charset="0"/>
              </a:rPr>
              <a:t>осуществления </a:t>
            </a:r>
            <a:r>
              <a:rPr lang="ru-RU" sz="3200" b="1" smtClean="0">
                <a:solidFill>
                  <a:srgbClr val="565087"/>
                </a:solidFill>
                <a:latin typeface="Times New Roman" panose="02020603050405020304" pitchFamily="18" charset="0"/>
                <a:cs typeface="Times New Roman" panose="02020603050405020304" pitchFamily="18" charset="0"/>
              </a:rPr>
              <a:t>государственного </a:t>
            </a:r>
            <a:r>
              <a:rPr lang="ru-RU" sz="3200" b="1" dirty="0" smtClean="0">
                <a:solidFill>
                  <a:srgbClr val="565087"/>
                </a:solidFill>
                <a:latin typeface="Times New Roman" panose="02020603050405020304" pitchFamily="18" charset="0"/>
                <a:cs typeface="Times New Roman" panose="02020603050405020304" pitchFamily="18" charset="0"/>
              </a:rPr>
              <a:t>контроля (надзора) в сфере образования</a:t>
            </a:r>
            <a:r>
              <a:rPr lang="ru-RU" sz="1600" b="1" dirty="0" smtClean="0">
                <a:latin typeface="Times New Roman" panose="02020603050405020304" pitchFamily="18" charset="0"/>
                <a:cs typeface="Times New Roman" panose="02020603050405020304" pitchFamily="18" charset="0"/>
              </a:rPr>
              <a:t> лица </a:t>
            </a:r>
          </a:p>
          <a:p>
            <a:pPr algn="ctr">
              <a:defRPr/>
            </a:pPr>
            <a:r>
              <a:rPr lang="ru-RU" sz="1600" b="1" dirty="0" smtClean="0">
                <a:latin typeface="Times New Roman" panose="02020603050405020304" pitchFamily="18" charset="0"/>
                <a:cs typeface="Times New Roman" panose="02020603050405020304" pitchFamily="18" charset="0"/>
              </a:rPr>
              <a:t>по </a:t>
            </a:r>
            <a:r>
              <a:rPr lang="ru-RU" sz="1600" b="1" dirty="0">
                <a:latin typeface="Times New Roman" panose="02020603050405020304" pitchFamily="18" charset="0"/>
                <a:cs typeface="Times New Roman" panose="02020603050405020304" pitchFamily="18" charset="0"/>
              </a:rPr>
              <a:t>вопросам</a:t>
            </a:r>
          </a:p>
          <a:p>
            <a:pPr algn="r">
              <a:defRPr/>
            </a:pPr>
            <a:r>
              <a:rPr lang="ru-RU" sz="1600" b="1" dirty="0">
                <a:latin typeface="Times New Roman" panose="02020603050405020304" pitchFamily="18" charset="0"/>
                <a:cs typeface="Times New Roman" panose="02020603050405020304" pitchFamily="18" charset="0"/>
              </a:rPr>
              <a:t>осуществления государственного </a:t>
            </a:r>
            <a:r>
              <a:rPr lang="ru-RU" sz="1600" b="1" dirty="0" smtClean="0">
                <a:latin typeface="Times New Roman" panose="02020603050405020304" pitchFamily="18" charset="0"/>
                <a:cs typeface="Times New Roman" panose="02020603050405020304" pitchFamily="18" charset="0"/>
              </a:rPr>
              <a:t>толя </a:t>
            </a:r>
            <a:r>
              <a:rPr lang="ru-RU" sz="1600" b="1" dirty="0">
                <a:latin typeface="Times New Roman" panose="02020603050405020304" pitchFamily="18" charset="0"/>
                <a:cs typeface="Times New Roman" panose="02020603050405020304" pitchFamily="18" charset="0"/>
              </a:rPr>
              <a:t>(</a:t>
            </a:r>
            <a:r>
              <a:rPr lang="ru-RU" sz="1600" b="1" dirty="0" smtClean="0">
                <a:latin typeface="Times New Roman" panose="02020603050405020304" pitchFamily="18" charset="0"/>
                <a:cs typeface="Times New Roman" panose="02020603050405020304" pitchFamily="18" charset="0"/>
              </a:rPr>
              <a:t>надзора)отдел </a:t>
            </a:r>
            <a:r>
              <a:rPr lang="ru-RU" sz="1600" b="1" dirty="0">
                <a:latin typeface="Times New Roman" panose="02020603050405020304" pitchFamily="18" charset="0"/>
                <a:cs typeface="Times New Roman" panose="02020603050405020304" pitchFamily="18" charset="0"/>
              </a:rPr>
              <a:t>в сфере </a:t>
            </a:r>
            <a:r>
              <a:rPr lang="ru-RU" sz="1600" b="1" dirty="0" smtClean="0">
                <a:latin typeface="Times New Roman" panose="02020603050405020304" pitchFamily="18" charset="0"/>
                <a:cs typeface="Times New Roman" panose="02020603050405020304" pitchFamily="18" charset="0"/>
              </a:rPr>
              <a:t>отдел о</a:t>
            </a:r>
            <a:r>
              <a:rPr lang="ru-RU" sz="1600" dirty="0" smtClean="0">
                <a:solidFill>
                  <a:srgbClr val="565087"/>
                </a:solidFill>
                <a:latin typeface="Times New Roman" panose="02020603050405020304" pitchFamily="18" charset="0"/>
                <a:cs typeface="Times New Roman" panose="02020603050405020304" pitchFamily="18" charset="0"/>
              </a:rPr>
              <a:t> </a:t>
            </a:r>
          </a:p>
          <a:p>
            <a:pPr algn="r"/>
            <a:r>
              <a:rPr lang="ru-RU" sz="1600" dirty="0">
                <a:solidFill>
                  <a:srgbClr val="565087"/>
                </a:solidFill>
                <a:latin typeface="Times New Roman" panose="02020603050405020304" pitchFamily="18" charset="0"/>
                <a:cs typeface="Times New Roman" panose="02020603050405020304" pitchFamily="18" charset="0"/>
              </a:rPr>
              <a:t>о</a:t>
            </a:r>
            <a:r>
              <a:rPr lang="ru-RU" sz="1600" dirty="0" smtClean="0">
                <a:solidFill>
                  <a:srgbClr val="565087"/>
                </a:solidFill>
                <a:latin typeface="Times New Roman" panose="02020603050405020304" pitchFamily="18" charset="0"/>
                <a:cs typeface="Times New Roman" panose="02020603050405020304" pitchFamily="18" charset="0"/>
              </a:rPr>
              <a:t>тдел надзора и контроля в сфере образования</a:t>
            </a:r>
          </a:p>
          <a:p>
            <a:pPr algn="r"/>
            <a:r>
              <a:rPr lang="ru-RU" sz="1600" dirty="0" smtClean="0">
                <a:solidFill>
                  <a:srgbClr val="565087"/>
                </a:solidFill>
                <a:latin typeface="Times New Roman" panose="02020603050405020304" pitchFamily="18" charset="0"/>
                <a:cs typeface="Times New Roman" panose="02020603050405020304" pitchFamily="18" charset="0"/>
              </a:rPr>
              <a:t>департамента надзора, контроля, оценки качества </a:t>
            </a:r>
          </a:p>
          <a:p>
            <a:pPr algn="r"/>
            <a:r>
              <a:rPr lang="ru-RU" sz="1600" dirty="0" smtClean="0">
                <a:solidFill>
                  <a:srgbClr val="565087"/>
                </a:solidFill>
                <a:latin typeface="Times New Roman" panose="02020603050405020304" pitchFamily="18" charset="0"/>
                <a:cs typeface="Times New Roman" panose="02020603050405020304" pitchFamily="18" charset="0"/>
              </a:rPr>
              <a:t>и правового обеспечения </a:t>
            </a:r>
          </a:p>
          <a:p>
            <a:pPr algn="r"/>
            <a:r>
              <a:rPr lang="ru-RU" sz="1600" dirty="0" smtClean="0">
                <a:solidFill>
                  <a:srgbClr val="565087"/>
                </a:solidFill>
                <a:latin typeface="Times New Roman" panose="02020603050405020304" pitchFamily="18" charset="0"/>
                <a:cs typeface="Times New Roman" panose="02020603050405020304" pitchFamily="18" charset="0"/>
              </a:rPr>
              <a:t>в сфере образования</a:t>
            </a:r>
          </a:p>
          <a:p>
            <a:pPr algn="r"/>
            <a:r>
              <a:rPr lang="ru-RU" sz="1600" dirty="0">
                <a:solidFill>
                  <a:srgbClr val="565087"/>
                </a:solidFill>
                <a:latin typeface="Times New Roman" panose="02020603050405020304" pitchFamily="18" charset="0"/>
                <a:cs typeface="Times New Roman" panose="02020603050405020304" pitchFamily="18" charset="0"/>
              </a:rPr>
              <a:t>к</a:t>
            </a:r>
            <a:r>
              <a:rPr lang="ru-RU" sz="1600" dirty="0" smtClean="0">
                <a:solidFill>
                  <a:srgbClr val="565087"/>
                </a:solidFill>
                <a:latin typeface="Times New Roman" panose="02020603050405020304" pitchFamily="18" charset="0"/>
                <a:cs typeface="Times New Roman" panose="02020603050405020304" pitchFamily="18" charset="0"/>
              </a:rPr>
              <a:t>омитета общего и профессионального</a:t>
            </a:r>
          </a:p>
          <a:p>
            <a:pPr algn="r"/>
            <a:r>
              <a:rPr lang="ru-RU" sz="1600" dirty="0">
                <a:solidFill>
                  <a:srgbClr val="565087"/>
                </a:solidFill>
                <a:latin typeface="Times New Roman" panose="02020603050405020304" pitchFamily="18" charset="0"/>
                <a:cs typeface="Times New Roman" panose="02020603050405020304" pitchFamily="18" charset="0"/>
              </a:rPr>
              <a:t>о</a:t>
            </a:r>
            <a:r>
              <a:rPr lang="ru-RU" sz="1600" dirty="0" smtClean="0">
                <a:solidFill>
                  <a:srgbClr val="565087"/>
                </a:solidFill>
                <a:latin typeface="Times New Roman" panose="02020603050405020304" pitchFamily="18" charset="0"/>
                <a:cs typeface="Times New Roman" panose="02020603050405020304" pitchFamily="18" charset="0"/>
              </a:rPr>
              <a:t>бразования Ленинградской области</a:t>
            </a:r>
          </a:p>
          <a:p>
            <a:pPr algn="r"/>
            <a:r>
              <a:rPr lang="ru-RU" sz="1600" dirty="0" smtClean="0">
                <a:solidFill>
                  <a:srgbClr val="565087"/>
                </a:solidFill>
                <a:latin typeface="Times New Roman" panose="02020603050405020304" pitchFamily="18" charset="0"/>
                <a:cs typeface="Times New Roman" panose="02020603050405020304" pitchFamily="18" charset="0"/>
              </a:rPr>
              <a:t>   </a:t>
            </a:r>
            <a:endParaRPr lang="ru-RU" sz="1600" dirty="0">
              <a:solidFill>
                <a:srgbClr val="565087"/>
              </a:solidFill>
              <a:latin typeface="Times New Roman" panose="02020603050405020304" pitchFamily="18" charset="0"/>
              <a:cs typeface="Times New Roman" panose="02020603050405020304" pitchFamily="18" charset="0"/>
            </a:endParaRPr>
          </a:p>
        </p:txBody>
      </p:sp>
      <p:sp>
        <p:nvSpPr>
          <p:cNvPr id="9" name="Параллелограмм 8"/>
          <p:cNvSpPr/>
          <p:nvPr/>
        </p:nvSpPr>
        <p:spPr>
          <a:xfrm flipH="1">
            <a:off x="-647347" y="3236669"/>
            <a:ext cx="2075337" cy="1933575"/>
          </a:xfrm>
          <a:prstGeom prst="parallelogram">
            <a:avLst>
              <a:gd name="adj" fmla="val 90550"/>
            </a:avLst>
          </a:prstGeom>
          <a:solidFill>
            <a:srgbClr val="A2A2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3146" y="495191"/>
            <a:ext cx="462037" cy="537796"/>
          </a:xfrm>
          <a:prstGeom prst="rect">
            <a:avLst/>
          </a:prstGeom>
        </p:spPr>
      </p:pic>
      <p:sp>
        <p:nvSpPr>
          <p:cNvPr id="3" name="Прямоугольник 2"/>
          <p:cNvSpPr/>
          <p:nvPr/>
        </p:nvSpPr>
        <p:spPr>
          <a:xfrm>
            <a:off x="815184" y="495191"/>
            <a:ext cx="5886242" cy="646331"/>
          </a:xfrm>
          <a:prstGeom prst="rect">
            <a:avLst/>
          </a:prstGeom>
        </p:spPr>
        <p:txBody>
          <a:bodyPr wrap="square">
            <a:spAutoFit/>
          </a:bodyPr>
          <a:lstStyle/>
          <a:p>
            <a:pPr algn="ctr"/>
            <a:r>
              <a:rPr lang="ru-RU" dirty="0">
                <a:solidFill>
                  <a:srgbClr val="565087"/>
                </a:solidFill>
                <a:latin typeface="Times New Roman" panose="02020603050405020304" pitchFamily="18" charset="0"/>
                <a:cs typeface="Times New Roman" panose="02020603050405020304" pitchFamily="18" charset="0"/>
              </a:rPr>
              <a:t>Комитет </a:t>
            </a:r>
            <a:r>
              <a:rPr lang="ru-RU" dirty="0" smtClean="0">
                <a:solidFill>
                  <a:srgbClr val="565087"/>
                </a:solidFill>
                <a:latin typeface="Times New Roman" panose="02020603050405020304" pitchFamily="18" charset="0"/>
                <a:cs typeface="Times New Roman" panose="02020603050405020304" pitchFamily="18" charset="0"/>
              </a:rPr>
              <a:t>общего </a:t>
            </a:r>
            <a:r>
              <a:rPr lang="ru-RU" dirty="0">
                <a:solidFill>
                  <a:srgbClr val="565087"/>
                </a:solidFill>
                <a:latin typeface="Times New Roman" panose="02020603050405020304" pitchFamily="18" charset="0"/>
                <a:cs typeface="Times New Roman" panose="02020603050405020304" pitchFamily="18" charset="0"/>
              </a:rPr>
              <a:t>и профессионального образования Ленинградской области</a:t>
            </a:r>
          </a:p>
        </p:txBody>
      </p:sp>
    </p:spTree>
    <p:extLst>
      <p:ext uri="{BB962C8B-B14F-4D97-AF65-F5344CB8AC3E}">
        <p14:creationId xmlns:p14="http://schemas.microsoft.com/office/powerpoint/2010/main" val="2093442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3262432"/>
          </a:xfrm>
          <a:prstGeom prst="rect">
            <a:avLst/>
          </a:prstGeom>
        </p:spPr>
        <p:txBody>
          <a:bodyPr wrap="square">
            <a:spAutoFit/>
          </a:bodyPr>
          <a:lstStyle/>
          <a:p>
            <a:pPr algn="ctr"/>
            <a:r>
              <a:rPr lang="ru-RU" altLang="ru-RU" sz="2800" b="1" dirty="0">
                <a:solidFill>
                  <a:srgbClr val="7030A0"/>
                </a:solidFill>
                <a:latin typeface="Times New Roman" pitchFamily="18" charset="0"/>
                <a:cs typeface="Times New Roman" pitchFamily="18" charset="0"/>
              </a:rPr>
              <a:t>Контрольные (надзорные) мероприятия с 01.07.2021</a:t>
            </a:r>
          </a:p>
          <a:p>
            <a:pPr algn="ctr">
              <a:buFontTx/>
              <a:buNone/>
              <a:defRPr/>
            </a:pPr>
            <a:r>
              <a:rPr lang="ru-RU" altLang="ru-RU" sz="2200" b="1" dirty="0">
                <a:latin typeface="Times New Roman" panose="02020603050405020304" pitchFamily="18" charset="0"/>
                <a:cs typeface="Times New Roman" panose="02020603050405020304" pitchFamily="18" charset="0"/>
              </a:rPr>
              <a:t>КАТЕГОРИЯ </a:t>
            </a:r>
            <a:r>
              <a:rPr lang="ru-RU" altLang="ru-RU" sz="2200" b="1" dirty="0" smtClean="0">
                <a:latin typeface="Times New Roman" panose="02020603050405020304" pitchFamily="18" charset="0"/>
                <a:cs typeface="Times New Roman" panose="02020603050405020304" pitchFamily="18" charset="0"/>
              </a:rPr>
              <a:t>«Высокий риск</a:t>
            </a:r>
            <a:r>
              <a:rPr lang="ru-RU" altLang="ru-RU" sz="2200" b="1" dirty="0">
                <a:latin typeface="Times New Roman" panose="02020603050405020304" pitchFamily="18" charset="0"/>
                <a:cs typeface="Times New Roman" panose="02020603050405020304" pitchFamily="18" charset="0"/>
              </a:rPr>
              <a:t>»</a:t>
            </a:r>
          </a:p>
          <a:p>
            <a:pPr algn="ctr">
              <a:buFontTx/>
              <a:buNone/>
              <a:defRPr/>
            </a:pPr>
            <a:r>
              <a:rPr lang="ru-RU" sz="2200" dirty="0">
                <a:latin typeface="Times New Roman" panose="02020603050405020304" pitchFamily="18" charset="0"/>
                <a:cs typeface="Times New Roman" panose="02020603050405020304" pitchFamily="18" charset="0"/>
              </a:rPr>
              <a:t>Критерий тяжести потенциальных негативных последствий возможного несоблюдения обязательных требований:</a:t>
            </a:r>
          </a:p>
          <a:p>
            <a:pPr algn="ctr"/>
            <a:r>
              <a:rPr lang="ru-RU" sz="2800" dirty="0">
                <a:latin typeface="Times New Roman" panose="02020603050405020304" pitchFamily="18" charset="0"/>
                <a:cs typeface="Times New Roman" panose="02020603050405020304" pitchFamily="18" charset="0"/>
              </a:rPr>
              <a:t>Образовательная деятельность контролируемых лиц при одновременном наличии </a:t>
            </a:r>
            <a:r>
              <a:rPr lang="ru-RU" sz="2800" b="1" dirty="0">
                <a:latin typeface="Times New Roman" panose="02020603050405020304" pitchFamily="18" charset="0"/>
                <a:cs typeface="Times New Roman" panose="02020603050405020304" pitchFamily="18" charset="0"/>
              </a:rPr>
              <a:t>двух и более критериев вероятности</a:t>
            </a:r>
            <a:r>
              <a:rPr lang="ru-RU" sz="2800" dirty="0">
                <a:latin typeface="Times New Roman" panose="02020603050405020304" pitchFamily="18" charset="0"/>
                <a:cs typeface="Times New Roman" panose="02020603050405020304" pitchFamily="18" charset="0"/>
              </a:rPr>
              <a:t> несоблюдения обязательных требований, указанных в </a:t>
            </a:r>
            <a:r>
              <a:rPr lang="ru-RU" sz="2800" dirty="0" smtClean="0">
                <a:latin typeface="Times New Roman" panose="02020603050405020304" pitchFamily="18" charset="0"/>
                <a:cs typeface="Times New Roman" panose="02020603050405020304" pitchFamily="18" charset="0"/>
              </a:rPr>
              <a:t>категории среднего риска</a:t>
            </a: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3370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7448193"/>
          </a:xfrm>
          <a:prstGeom prst="rect">
            <a:avLst/>
          </a:prstGeom>
        </p:spPr>
        <p:txBody>
          <a:bodyPr wrap="square">
            <a:spAutoFit/>
          </a:bodyPr>
          <a:lstStyle/>
          <a:p>
            <a:pPr algn="ctr"/>
            <a:r>
              <a:rPr lang="ru-RU" altLang="ru-RU" b="1" dirty="0">
                <a:solidFill>
                  <a:srgbClr val="333399"/>
                </a:solidFill>
                <a:latin typeface="Times New Roman" pitchFamily="18" charset="0"/>
                <a:cs typeface="Times New Roman" pitchFamily="18" charset="0"/>
              </a:rPr>
              <a:t>Контрольные (надзорные) мероприятия с 01.07.2021</a:t>
            </a:r>
          </a:p>
          <a:p>
            <a:pPr algn="ctr">
              <a:buFontTx/>
              <a:buNone/>
            </a:pPr>
            <a:r>
              <a:rPr lang="ru-RU" altLang="ru-RU" b="1" dirty="0">
                <a:solidFill>
                  <a:srgbClr val="000000"/>
                </a:solidFill>
                <a:latin typeface="Times New Roman" pitchFamily="18" charset="0"/>
                <a:cs typeface="Times New Roman" pitchFamily="18" charset="0"/>
              </a:rPr>
              <a:t>Применение риск – ориентированного подхода при федеральном государственном контроле (надзоре) в сфере </a:t>
            </a:r>
            <a:r>
              <a:rPr lang="ru-RU" altLang="ru-RU" b="1" dirty="0" smtClean="0">
                <a:solidFill>
                  <a:srgbClr val="000000"/>
                </a:solidFill>
                <a:latin typeface="Times New Roman" pitchFamily="18" charset="0"/>
                <a:cs typeface="Times New Roman" pitchFamily="18" charset="0"/>
              </a:rPr>
              <a:t>образования</a:t>
            </a:r>
          </a:p>
          <a:p>
            <a:pPr algn="ctr"/>
            <a:r>
              <a:rPr lang="ru-RU" altLang="ru-RU" sz="1600" b="1" dirty="0">
                <a:latin typeface="Times New Roman" pitchFamily="18" charset="0"/>
                <a:cs typeface="Times New Roman" pitchFamily="18" charset="0"/>
              </a:rPr>
              <a:t>Статья 22 </a:t>
            </a:r>
            <a:r>
              <a:rPr lang="ru-RU" altLang="ru-RU" sz="1600" dirty="0">
                <a:latin typeface="Times New Roman" pitchFamily="18" charset="0"/>
                <a:cs typeface="Times New Roman" pitchFamily="18" charset="0"/>
              </a:rPr>
              <a:t>Федерального закона от 31 июля 2021 года № 248-ФЗ «О государственном контроле (надзоре) и муниципальном надзоре в Российской Федерации»:</a:t>
            </a:r>
          </a:p>
          <a:p>
            <a:pPr algn="just"/>
            <a:r>
              <a:rPr lang="ru-RU" sz="1600" b="1" dirty="0" smtClean="0">
                <a:latin typeface="Times New Roman" panose="02020603050405020304" pitchFamily="18" charset="0"/>
                <a:cs typeface="Times New Roman" panose="02020603050405020304" pitchFamily="18" charset="0"/>
              </a:rPr>
              <a:t>Часть 5: </a:t>
            </a:r>
            <a:r>
              <a:rPr lang="ru-RU" sz="1600" dirty="0">
                <a:latin typeface="Times New Roman" panose="02020603050405020304" pitchFamily="18" charset="0"/>
                <a:cs typeface="Times New Roman" panose="02020603050405020304" pitchFamily="18" charset="0"/>
              </a:rPr>
              <a:t>Контрольный (надзорный) орган </a:t>
            </a:r>
            <a:r>
              <a:rPr lang="ru-RU" sz="1600" b="1" dirty="0">
                <a:latin typeface="Times New Roman" panose="02020603050405020304" pitchFamily="18" charset="0"/>
                <a:cs typeface="Times New Roman" panose="02020603050405020304" pitchFamily="18" charset="0"/>
              </a:rPr>
              <a:t>в течение пяти рабочих дней </a:t>
            </a:r>
            <a:r>
              <a:rPr lang="ru-RU" sz="1600" dirty="0">
                <a:latin typeface="Times New Roman" panose="02020603050405020304" pitchFamily="18" charset="0"/>
                <a:cs typeface="Times New Roman" panose="02020603050405020304" pitchFamily="18" charset="0"/>
              </a:rPr>
              <a:t>со дня поступления сведений о соответствии объекта контроля критериям риска иной категории риска либо об изменении критериев риска должен принять решение об изменении категории риска указанного объекта контроля.</a:t>
            </a:r>
          </a:p>
          <a:p>
            <a:pPr algn="just"/>
            <a:r>
              <a:rPr lang="ru-RU" sz="1600" b="1" dirty="0" smtClean="0">
                <a:latin typeface="Times New Roman" panose="02020603050405020304" pitchFamily="18" charset="0"/>
                <a:cs typeface="Times New Roman" panose="02020603050405020304" pitchFamily="18" charset="0"/>
              </a:rPr>
              <a:t>Часть 6</a:t>
            </a:r>
            <a:r>
              <a:rPr lang="ru-RU" sz="1600" dirty="0">
                <a:latin typeface="Times New Roman" panose="02020603050405020304" pitchFamily="18" charset="0"/>
                <a:cs typeface="Times New Roman" panose="02020603050405020304" pitchFamily="18" charset="0"/>
              </a:rPr>
              <a:t>:</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Контролируемое лицо вправе подать в контрольный (надзорный) орган заявление об изменении категории риска осуществляемой им деятельности либо категории риска принадлежащих ему (используемых им) иных объектов контроля в случае их соответствия критериям риска для отнесения к иной категории риска.</a:t>
            </a:r>
          </a:p>
          <a:p>
            <a:pPr algn="ctr">
              <a:buFontTx/>
              <a:buNone/>
            </a:pPr>
            <a:r>
              <a:rPr lang="ru-RU" altLang="ru-RU" sz="1600" b="1" dirty="0" smtClean="0">
                <a:solidFill>
                  <a:srgbClr val="000000"/>
                </a:solidFill>
                <a:latin typeface="Times New Roman" pitchFamily="18" charset="0"/>
                <a:cs typeface="Times New Roman" pitchFamily="18" charset="0"/>
              </a:rPr>
              <a:t>Пункт </a:t>
            </a:r>
            <a:r>
              <a:rPr lang="ru-RU" altLang="ru-RU" sz="1600" b="1" dirty="0">
                <a:solidFill>
                  <a:srgbClr val="000000"/>
                </a:solidFill>
                <a:latin typeface="Times New Roman" pitchFamily="18" charset="0"/>
                <a:cs typeface="Times New Roman" pitchFamily="18" charset="0"/>
              </a:rPr>
              <a:t>7 Положения о ФГКН:</a:t>
            </a:r>
            <a:endParaRPr lang="ru-RU" altLang="ru-RU" sz="1600" dirty="0">
              <a:solidFill>
                <a:srgbClr val="000000"/>
              </a:solidFill>
              <a:latin typeface="Times New Roman" pitchFamily="18" charset="0"/>
              <a:cs typeface="Times New Roman" pitchFamily="18" charset="0"/>
            </a:endParaRPr>
          </a:p>
          <a:p>
            <a:pPr algn="just">
              <a:spcBef>
                <a:spcPct val="0"/>
              </a:spcBef>
            </a:pPr>
            <a:r>
              <a:rPr lang="ru-RU" sz="1600" dirty="0">
                <a:latin typeface="Times New Roman" panose="02020603050405020304" pitchFamily="18" charset="0"/>
                <a:cs typeface="Times New Roman" panose="02020603050405020304" pitchFamily="18" charset="0"/>
              </a:rPr>
              <a:t>Отнесение объекта государственного контроля (надзора) к одной из категорий риска осуществляется контрольным (надзорным) органом в сфере образования ежегодно на основе сопоставления его характеристик с утвержденными </a:t>
            </a:r>
            <a:r>
              <a:rPr lang="ru-RU" sz="1600" dirty="0" smtClean="0">
                <a:latin typeface="Times New Roman" panose="02020603050405020304" pitchFamily="18" charset="0"/>
                <a:cs typeface="Times New Roman" panose="02020603050405020304" pitchFamily="18" charset="0"/>
              </a:rPr>
              <a:t>критериями отнесения </a:t>
            </a:r>
            <a:r>
              <a:rPr lang="ru-RU" sz="1600" dirty="0">
                <a:latin typeface="Times New Roman" panose="02020603050405020304" pitchFamily="18" charset="0"/>
                <a:cs typeface="Times New Roman" panose="02020603050405020304" pitchFamily="18" charset="0"/>
              </a:rPr>
              <a:t>объектов государственного контроля (надзора) к категориям риска. В случае поступления от контролируемого лица в контрольный (надзорный) орган в сфере образования сведений о соответствии объекта государственного контроля (надзора</a:t>
            </a:r>
            <a:r>
              <a:rPr lang="ru-RU" sz="1600" dirty="0" smtClean="0">
                <a:latin typeface="Times New Roman" panose="02020603050405020304" pitchFamily="18" charset="0"/>
                <a:cs typeface="Times New Roman" panose="02020603050405020304" pitchFamily="18" charset="0"/>
              </a:rPr>
              <a:t>) критериям отнесения </a:t>
            </a:r>
            <a:r>
              <a:rPr lang="ru-RU" sz="1600" dirty="0">
                <a:latin typeface="Times New Roman" panose="02020603050405020304" pitchFamily="18" charset="0"/>
                <a:cs typeface="Times New Roman" panose="02020603050405020304" pitchFamily="18" charset="0"/>
              </a:rPr>
              <a:t>объектов государственного контроля (надзора) к категориям риска иной категории риска контрольный (надзорный) орган в сфере образования в течение 5 рабочих дней со дня поступления указанных сведений принимает решение об изменении категории риска такого объекта.</a:t>
            </a:r>
          </a:p>
          <a:p>
            <a:pPr algn="ctr">
              <a:spcBef>
                <a:spcPct val="0"/>
              </a:spcBef>
            </a:pPr>
            <a:endParaRPr lang="ru-RU" altLang="ru-RU" sz="1600" dirty="0" smtClean="0">
              <a:solidFill>
                <a:srgbClr val="000000"/>
              </a:solidFill>
              <a:latin typeface="Times New Roman" pitchFamily="18" charset="0"/>
              <a:cs typeface="Times New Roman" pitchFamily="18" charset="0"/>
            </a:endParaRPr>
          </a:p>
          <a:p>
            <a:pPr algn="ctr">
              <a:spcBef>
                <a:spcPct val="0"/>
              </a:spcBef>
            </a:pPr>
            <a:r>
              <a:rPr lang="ru-RU" altLang="ru-RU" sz="1600" dirty="0" smtClean="0">
                <a:solidFill>
                  <a:srgbClr val="000000"/>
                </a:solidFill>
                <a:latin typeface="Times New Roman" pitchFamily="18" charset="0"/>
                <a:cs typeface="Times New Roman" pitchFamily="18" charset="0"/>
              </a:rPr>
              <a:t>Распоряжением </a:t>
            </a:r>
            <a:r>
              <a:rPr lang="ru-RU" altLang="ru-RU" sz="1600" dirty="0">
                <a:solidFill>
                  <a:srgbClr val="000000"/>
                </a:solidFill>
                <a:latin typeface="Times New Roman" pitchFamily="18" charset="0"/>
                <a:cs typeface="Times New Roman" pitchFamily="18" charset="0"/>
              </a:rPr>
              <a:t>комитета общего и профессионального образования Ленинградской области </a:t>
            </a:r>
            <a:r>
              <a:rPr lang="ru-RU" altLang="ru-RU" sz="1600" dirty="0" smtClean="0">
                <a:solidFill>
                  <a:srgbClr val="000000"/>
                </a:solidFill>
                <a:latin typeface="Times New Roman" pitchFamily="18" charset="0"/>
                <a:cs typeface="Times New Roman" pitchFamily="18" charset="0"/>
              </a:rPr>
              <a:t>ежегодно </a:t>
            </a:r>
            <a:r>
              <a:rPr lang="ru-RU" altLang="ru-RU" sz="1600" b="1" dirty="0" smtClean="0">
                <a:solidFill>
                  <a:srgbClr val="000000"/>
                </a:solidFill>
                <a:latin typeface="Times New Roman" pitchFamily="18" charset="0"/>
                <a:cs typeface="Times New Roman" pitchFamily="18" charset="0"/>
              </a:rPr>
              <a:t>утверждается Реестр </a:t>
            </a:r>
            <a:r>
              <a:rPr lang="ru-RU" altLang="ru-RU" sz="1600" b="1" dirty="0">
                <a:solidFill>
                  <a:srgbClr val="000000"/>
                </a:solidFill>
                <a:latin typeface="Times New Roman" pitchFamily="18" charset="0"/>
                <a:cs typeface="Times New Roman" pitchFamily="18" charset="0"/>
              </a:rPr>
              <a:t>объектов контроля по категориям риска при осуществлении федерального государственного контроля (надзора) в сфере образования комитетом общего и профессионального образования Ленинградской </a:t>
            </a:r>
            <a:r>
              <a:rPr lang="ru-RU" altLang="ru-RU" sz="1600" b="1" dirty="0" smtClean="0">
                <a:solidFill>
                  <a:srgbClr val="000000"/>
                </a:solidFill>
                <a:latin typeface="Times New Roman" pitchFamily="18" charset="0"/>
                <a:cs typeface="Times New Roman" pitchFamily="18" charset="0"/>
              </a:rPr>
              <a:t>области</a:t>
            </a:r>
            <a:endParaRPr lang="ru-RU" altLang="ru-RU" sz="1600" b="1" dirty="0">
              <a:solidFill>
                <a:srgbClr val="000000"/>
              </a:solidFill>
              <a:latin typeface="Times New Roman" pitchFamily="18" charset="0"/>
              <a:cs typeface="Times New Roman" pitchFamily="18" charset="0"/>
            </a:endParaRPr>
          </a:p>
          <a:p>
            <a:pPr algn="ctr">
              <a:spcBef>
                <a:spcPct val="0"/>
              </a:spcBef>
            </a:pPr>
            <a:endParaRPr lang="ru-RU" altLang="ru-RU" sz="1600" b="1" dirty="0" smtClean="0">
              <a:solidFill>
                <a:srgbClr val="000000"/>
              </a:solidFill>
              <a:latin typeface="Times New Roman" pitchFamily="18" charset="0"/>
              <a:cs typeface="Times New Roman" pitchFamily="18" charset="0"/>
            </a:endParaRPr>
          </a:p>
          <a:p>
            <a:pPr algn="ctr">
              <a:spcBef>
                <a:spcPct val="0"/>
              </a:spcBef>
            </a:pPr>
            <a:r>
              <a:rPr lang="ru-RU" altLang="ru-RU" sz="1600" b="1" dirty="0" err="1" smtClean="0">
                <a:solidFill>
                  <a:srgbClr val="000000"/>
                </a:solidFill>
                <a:latin typeface="Times New Roman" pitchFamily="18" charset="0"/>
                <a:cs typeface="Times New Roman" pitchFamily="18" charset="0"/>
              </a:rPr>
              <a:t>Виджет</a:t>
            </a:r>
            <a:r>
              <a:rPr lang="ru-RU" altLang="ru-RU" sz="1600" b="1" dirty="0" smtClean="0">
                <a:solidFill>
                  <a:srgbClr val="000000"/>
                </a:solidFill>
                <a:latin typeface="Times New Roman" pitchFamily="18" charset="0"/>
                <a:cs typeface="Times New Roman" pitchFamily="18" charset="0"/>
              </a:rPr>
              <a:t> Реестра </a:t>
            </a:r>
            <a:r>
              <a:rPr lang="ru-RU" altLang="ru-RU" sz="1600" b="1" dirty="0">
                <a:solidFill>
                  <a:srgbClr val="000000"/>
                </a:solidFill>
                <a:latin typeface="Times New Roman" pitchFamily="18" charset="0"/>
                <a:cs typeface="Times New Roman" pitchFamily="18" charset="0"/>
              </a:rPr>
              <a:t>объектов контроля по категориям риска размещен на официальном сайте </a:t>
            </a:r>
            <a:r>
              <a:rPr lang="ru-RU" altLang="ru-RU" sz="1600" b="1" dirty="0" err="1" smtClean="0">
                <a:solidFill>
                  <a:srgbClr val="000000"/>
                </a:solidFill>
                <a:latin typeface="Times New Roman" pitchFamily="18" charset="0"/>
                <a:cs typeface="Times New Roman" pitchFamily="18" charset="0"/>
              </a:rPr>
              <a:t>КОиПО</a:t>
            </a:r>
            <a:endParaRPr lang="ru-RU" altLang="ru-RU" sz="1600" dirty="0">
              <a:solidFill>
                <a:srgbClr val="000000"/>
              </a:solidFill>
              <a:latin typeface="Times New Roman" pitchFamily="18" charset="0"/>
              <a:cs typeface="Times New Roman" pitchFamily="18" charset="0"/>
            </a:endParaRPr>
          </a:p>
          <a:p>
            <a:pPr algn="ctr">
              <a:spcBef>
                <a:spcPct val="0"/>
              </a:spcBef>
            </a:pPr>
            <a:endParaRPr lang="ru-RU" altLang="ru-RU" sz="1600" dirty="0">
              <a:solidFill>
                <a:srgbClr val="000000"/>
              </a:solidFill>
              <a:latin typeface="Times New Roman" pitchFamily="18" charset="0"/>
              <a:cs typeface="Times New Roman" pitchFamily="18" charset="0"/>
            </a:endParaRPr>
          </a:p>
          <a:p>
            <a:endParaRPr lang="ru-RU" sz="1600" dirty="0"/>
          </a:p>
          <a:p>
            <a:pPr algn="ct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9531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7509748"/>
          </a:xfrm>
          <a:prstGeom prst="rect">
            <a:avLst/>
          </a:prstGeom>
        </p:spPr>
        <p:txBody>
          <a:bodyPr wrap="square">
            <a:spAutoFit/>
          </a:bodyPr>
          <a:lstStyle/>
          <a:p>
            <a:pPr algn="ctr"/>
            <a:r>
              <a:rPr lang="ru-RU" sz="2200" b="1" dirty="0" smtClean="0">
                <a:solidFill>
                  <a:srgbClr val="7030A0"/>
                </a:solidFill>
                <a:latin typeface="Times New Roman" panose="02020603050405020304" pitchFamily="18" charset="0"/>
                <a:cs typeface="Times New Roman" panose="02020603050405020304" pitchFamily="18" charset="0"/>
              </a:rPr>
              <a:t>Особенности проведения государственного контроля (надзора) с 1 января 2023 года</a:t>
            </a:r>
          </a:p>
          <a:p>
            <a:pPr algn="ctr"/>
            <a:r>
              <a:rPr lang="ru-RU" sz="2200" b="1" dirty="0" smtClean="0">
                <a:latin typeface="Times New Roman" panose="02020603050405020304" pitchFamily="18" charset="0"/>
                <a:cs typeface="Times New Roman" panose="02020603050405020304" pitchFamily="18" charset="0"/>
              </a:rPr>
              <a:t>Постановление </a:t>
            </a:r>
            <a:r>
              <a:rPr lang="ru-RU" sz="2200" b="1" dirty="0">
                <a:latin typeface="Times New Roman" panose="02020603050405020304" pitchFamily="18" charset="0"/>
                <a:cs typeface="Times New Roman" panose="02020603050405020304" pitchFamily="18" charset="0"/>
              </a:rPr>
              <a:t>Правительства Российской Федерации от 10 марта 2022 г. № </a:t>
            </a:r>
            <a:r>
              <a:rPr lang="ru-RU" sz="2200" b="1" dirty="0" smtClean="0">
                <a:latin typeface="Times New Roman" panose="02020603050405020304" pitchFamily="18" charset="0"/>
                <a:cs typeface="Times New Roman" panose="02020603050405020304" pitchFamily="18" charset="0"/>
              </a:rPr>
              <a:t>336  </a:t>
            </a:r>
            <a:r>
              <a:rPr lang="ru-RU" sz="2200" b="1" dirty="0">
                <a:latin typeface="Times New Roman" panose="02020603050405020304" pitchFamily="18" charset="0"/>
                <a:cs typeface="Times New Roman" panose="02020603050405020304" pitchFamily="18" charset="0"/>
              </a:rPr>
              <a:t>«Об особенностях организации и осуществления государственного контроля (надзора), муниципального контроля»</a:t>
            </a:r>
          </a:p>
          <a:p>
            <a:pPr algn="just"/>
            <a:r>
              <a:rPr lang="ru-RU" sz="2200" b="1" dirty="0" smtClean="0">
                <a:latin typeface="Times New Roman" panose="02020603050405020304" pitchFamily="18" charset="0"/>
                <a:cs typeface="Times New Roman" panose="02020603050405020304" pitchFamily="18" charset="0"/>
              </a:rPr>
              <a:t>Пункт 8(1): </a:t>
            </a:r>
            <a:r>
              <a:rPr lang="ru-RU" sz="2200" dirty="0">
                <a:latin typeface="Times New Roman" panose="02020603050405020304" pitchFamily="18" charset="0"/>
                <a:cs typeface="Times New Roman" panose="02020603050405020304" pitchFamily="18" charset="0"/>
              </a:rPr>
              <a:t>До 1 января 2030 г. заявление контролируемого лица об изменении категории риска осуществляемой им деятельности либо категории риска принадлежащих ему (используемых им) иных объектов контроля может подаваться и рассматриваться в соответствии с </a:t>
            </a:r>
            <a:r>
              <a:rPr lang="ru-RU" sz="2200" dirty="0" smtClean="0">
                <a:latin typeface="Times New Roman" panose="02020603050405020304" pitchFamily="18" charset="0"/>
                <a:cs typeface="Times New Roman" panose="02020603050405020304" pitchFamily="18" charset="0"/>
              </a:rPr>
              <a:t>главой 9 </a:t>
            </a:r>
            <a:r>
              <a:rPr lang="ru-RU" sz="2200" dirty="0">
                <a:latin typeface="Times New Roman" panose="02020603050405020304" pitchFamily="18" charset="0"/>
                <a:cs typeface="Times New Roman" panose="02020603050405020304" pitchFamily="18" charset="0"/>
              </a:rPr>
              <a:t>Федерального закона "О государственном контроле (надзоре) и муниципальном контроле в Российской Федерации" и настоящим постановлением с учетом следующих особенностей:</a:t>
            </a:r>
          </a:p>
          <a:p>
            <a:pPr algn="just"/>
            <a:r>
              <a:rPr lang="ru-RU" sz="2200" dirty="0">
                <a:latin typeface="Times New Roman" panose="02020603050405020304" pitchFamily="18" charset="0"/>
                <a:cs typeface="Times New Roman" panose="02020603050405020304" pitchFamily="18" charset="0"/>
              </a:rPr>
              <a:t>а) заявление должно содержать номер соответствующего объекта контроля в едином реестре видов федерального государственного контроля (надзора), регионального государственного контроля (надзора), муниципального контроля;</a:t>
            </a:r>
          </a:p>
          <a:p>
            <a:pPr algn="just"/>
            <a:r>
              <a:rPr lang="ru-RU" sz="2200" dirty="0">
                <a:latin typeface="Times New Roman" panose="02020603050405020304" pitchFamily="18" charset="0"/>
                <a:cs typeface="Times New Roman" panose="02020603050405020304" pitchFamily="18" charset="0"/>
              </a:rPr>
              <a:t>б) заявление рассматривается руководителем (заместителем руководителя) контрольного (надзорного) органа, принявшего решение о присвоении объекту контроля категории риска;</a:t>
            </a:r>
          </a:p>
          <a:p>
            <a:pPr algn="just"/>
            <a:r>
              <a:rPr lang="ru-RU" sz="2200" dirty="0">
                <a:latin typeface="Times New Roman" panose="02020603050405020304" pitchFamily="18" charset="0"/>
                <a:cs typeface="Times New Roman" panose="02020603050405020304" pitchFamily="18" charset="0"/>
              </a:rPr>
              <a:t>в) срок рассмотрения заявления не может превышать 5 рабочих дней со дня регистрации.</a:t>
            </a:r>
          </a:p>
          <a:p>
            <a:pPr algn="ctr">
              <a:spcBef>
                <a:spcPct val="0"/>
              </a:spcBef>
            </a:pPr>
            <a:endParaRPr lang="ru-RU" sz="2000" dirty="0"/>
          </a:p>
          <a:p>
            <a:pPr algn="ctr">
              <a:spcBef>
                <a:spcPct val="0"/>
              </a:spcBef>
            </a:pPr>
            <a:endParaRPr lang="ru-RU" sz="2000" dirty="0"/>
          </a:p>
          <a:p>
            <a:pPr algn="ctr">
              <a:spcBef>
                <a:spcPct val="0"/>
              </a:spcBef>
            </a:pPr>
            <a:endParaRPr lang="ru-RU" altLang="ru-RU" sz="2000" b="1" dirty="0" smtClean="0">
              <a:solidFill>
                <a:srgbClr val="000000"/>
              </a:solidFill>
              <a:latin typeface="Times New Roman" pitchFamily="18" charset="0"/>
              <a:cs typeface="Times New Roman" pitchFamily="18" charset="0"/>
            </a:endParaRPr>
          </a:p>
          <a:p>
            <a:endParaRPr lang="ru-RU" sz="2200" dirty="0"/>
          </a:p>
          <a:p>
            <a:pPr algn="ct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2097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7725192"/>
          </a:xfrm>
          <a:prstGeom prst="rect">
            <a:avLst/>
          </a:prstGeom>
        </p:spPr>
        <p:txBody>
          <a:bodyPr wrap="square">
            <a:spAutoFit/>
          </a:bodyPr>
          <a:lstStyle/>
          <a:p>
            <a:pPr algn="ctr"/>
            <a:r>
              <a:rPr lang="ru-RU" altLang="ru-RU" sz="2800" b="1" dirty="0">
                <a:solidFill>
                  <a:srgbClr val="7030A0"/>
                </a:solidFill>
                <a:latin typeface="Times New Roman" pitchFamily="18" charset="0"/>
                <a:cs typeface="Times New Roman" pitchFamily="18" charset="0"/>
              </a:rPr>
              <a:t>Контрольные (надзорные) мероприятия с 01.07.2021</a:t>
            </a:r>
          </a:p>
          <a:p>
            <a:pPr lvl="0" algn="ctr" fontAlgn="base">
              <a:spcBef>
                <a:spcPct val="0"/>
              </a:spcBef>
              <a:spcAft>
                <a:spcPct val="0"/>
              </a:spcAft>
            </a:pPr>
            <a:r>
              <a:rPr lang="ru-RU" altLang="ru-RU" sz="2000" b="1" dirty="0">
                <a:solidFill>
                  <a:srgbClr val="000000"/>
                </a:solidFill>
                <a:latin typeface="Times New Roman" pitchFamily="18" charset="0"/>
                <a:cs typeface="Times New Roman" pitchFamily="18" charset="0"/>
              </a:rPr>
              <a:t>Применение риск – ориентированного подхода </a:t>
            </a:r>
          </a:p>
          <a:p>
            <a:pPr lvl="0" algn="ctr" fontAlgn="base">
              <a:spcBef>
                <a:spcPct val="0"/>
              </a:spcBef>
              <a:spcAft>
                <a:spcPct val="0"/>
              </a:spcAft>
            </a:pPr>
            <a:r>
              <a:rPr lang="ru-RU" altLang="ru-RU" sz="2000" b="1" dirty="0">
                <a:solidFill>
                  <a:srgbClr val="000000"/>
                </a:solidFill>
                <a:latin typeface="Times New Roman" pitchFamily="18" charset="0"/>
                <a:cs typeface="Times New Roman" pitchFamily="18" charset="0"/>
              </a:rPr>
              <a:t>при федеральном государственном контроле (надзоре) в сфере образования</a:t>
            </a:r>
            <a:endParaRPr lang="ru-RU" altLang="ru-RU" sz="2000" dirty="0">
              <a:solidFill>
                <a:srgbClr val="000000"/>
              </a:solidFill>
              <a:latin typeface="Times New Roman" pitchFamily="18" charset="0"/>
              <a:cs typeface="Times New Roman" pitchFamily="18" charset="0"/>
            </a:endParaRPr>
          </a:p>
          <a:p>
            <a:pPr lvl="0" algn="just" fontAlgn="base">
              <a:spcBef>
                <a:spcPct val="0"/>
              </a:spcBef>
              <a:spcAft>
                <a:spcPct val="0"/>
              </a:spcAft>
            </a:pPr>
            <a:r>
              <a:rPr lang="ru-RU" altLang="ru-RU" sz="2000" b="1" dirty="0">
                <a:solidFill>
                  <a:srgbClr val="000000"/>
                </a:solidFill>
                <a:latin typeface="Times New Roman" pitchFamily="18" charset="0"/>
                <a:cs typeface="Times New Roman" pitchFamily="18" charset="0"/>
              </a:rPr>
              <a:t>Пункт 63 Положения о ФГКН: </a:t>
            </a:r>
            <a:r>
              <a:rPr lang="ru-RU" altLang="ru-RU" sz="2000" dirty="0">
                <a:solidFill>
                  <a:srgbClr val="000000"/>
                </a:solidFill>
                <a:latin typeface="Times New Roman" pitchFamily="18" charset="0"/>
                <a:cs typeface="Times New Roman" pitchFamily="18" charset="0"/>
              </a:rPr>
              <a:t>Плановые контрольные (надзорные) мероприятия проводятся на основании плана проведения плановых контрольных (надзорных) мероприятий на очередной календарный год, формируемого контрольным (надзорным) органом в сфере образования и подлежащего согласованию с органами прокуратуры.</a:t>
            </a:r>
          </a:p>
          <a:p>
            <a:pPr lvl="0" algn="just" fontAlgn="base">
              <a:spcBef>
                <a:spcPct val="0"/>
              </a:spcBef>
              <a:spcAft>
                <a:spcPct val="0"/>
              </a:spcAft>
            </a:pPr>
            <a:r>
              <a:rPr lang="ru-RU" altLang="ru-RU" sz="2000" b="1" dirty="0">
                <a:solidFill>
                  <a:srgbClr val="000000"/>
                </a:solidFill>
                <a:latin typeface="Times New Roman" pitchFamily="18" charset="0"/>
                <a:cs typeface="Times New Roman" pitchFamily="18" charset="0"/>
              </a:rPr>
              <a:t>Пункт 64 Положения о ФГКН: </a:t>
            </a:r>
            <a:r>
              <a:rPr lang="ru-RU" altLang="ru-RU" sz="2000" dirty="0">
                <a:solidFill>
                  <a:srgbClr val="000000"/>
                </a:solidFill>
                <a:latin typeface="Times New Roman" pitchFamily="18" charset="0"/>
                <a:cs typeface="Times New Roman" pitchFamily="18" charset="0"/>
              </a:rPr>
              <a:t>Плановые контрольные (надзорные) мероприятия </a:t>
            </a:r>
            <a:r>
              <a:rPr lang="ru-RU" altLang="ru-RU" sz="2000" b="1" dirty="0">
                <a:solidFill>
                  <a:srgbClr val="000000"/>
                </a:solidFill>
                <a:latin typeface="Times New Roman" pitchFamily="18" charset="0"/>
                <a:cs typeface="Times New Roman" pitchFamily="18" charset="0"/>
              </a:rPr>
              <a:t>в виде выездных проверок</a:t>
            </a:r>
            <a:r>
              <a:rPr lang="ru-RU" altLang="ru-RU" sz="2000" dirty="0">
                <a:solidFill>
                  <a:srgbClr val="000000"/>
                </a:solidFill>
                <a:latin typeface="Times New Roman" pitchFamily="18" charset="0"/>
                <a:cs typeface="Times New Roman" pitchFamily="18" charset="0"/>
              </a:rPr>
              <a:t> в отношении объектов государственного контроля (надзора), отнесенных к определенным категориям риска, проводятся со следующей периодичностью:</a:t>
            </a:r>
          </a:p>
          <a:p>
            <a:pPr lvl="0" fontAlgn="base">
              <a:spcBef>
                <a:spcPct val="0"/>
              </a:spcBef>
              <a:spcAft>
                <a:spcPct val="0"/>
              </a:spcAft>
            </a:pPr>
            <a:r>
              <a:rPr lang="ru-RU" altLang="ru-RU" sz="2000" dirty="0">
                <a:solidFill>
                  <a:srgbClr val="000000"/>
                </a:solidFill>
                <a:latin typeface="Times New Roman" pitchFamily="18" charset="0"/>
                <a:cs typeface="Times New Roman" pitchFamily="18" charset="0"/>
              </a:rPr>
              <a:t>для категории высокого риска - один раз в 3 года;</a:t>
            </a:r>
          </a:p>
          <a:p>
            <a:pPr lvl="0" fontAlgn="base">
              <a:spcBef>
                <a:spcPct val="0"/>
              </a:spcBef>
              <a:spcAft>
                <a:spcPct val="0"/>
              </a:spcAft>
            </a:pPr>
            <a:r>
              <a:rPr lang="ru-RU" altLang="ru-RU" sz="2000" dirty="0">
                <a:solidFill>
                  <a:srgbClr val="000000"/>
                </a:solidFill>
                <a:latin typeface="Times New Roman" pitchFamily="18" charset="0"/>
                <a:cs typeface="Times New Roman" pitchFamily="18" charset="0"/>
              </a:rPr>
              <a:t>для категории среднего риска - один раз в 4 года;</a:t>
            </a:r>
          </a:p>
          <a:p>
            <a:pPr lvl="0" algn="just" fontAlgn="base">
              <a:spcBef>
                <a:spcPct val="0"/>
              </a:spcBef>
              <a:spcAft>
                <a:spcPct val="0"/>
              </a:spcAft>
            </a:pPr>
            <a:r>
              <a:rPr lang="ru-RU" altLang="ru-RU" sz="2000" b="1" dirty="0">
                <a:solidFill>
                  <a:srgbClr val="000000"/>
                </a:solidFill>
                <a:latin typeface="Times New Roman" pitchFamily="18" charset="0"/>
                <a:cs typeface="Times New Roman" pitchFamily="18" charset="0"/>
              </a:rPr>
              <a:t>в отношении объектов контроля, отнесенных к категории низкого риска, плановые контрольные (надзорные) мероприятия не проводятся.</a:t>
            </a:r>
          </a:p>
          <a:p>
            <a:pPr lvl="0" algn="just" fontAlgn="base">
              <a:spcBef>
                <a:spcPct val="0"/>
              </a:spcBef>
              <a:spcAft>
                <a:spcPct val="0"/>
              </a:spcAft>
            </a:pPr>
            <a:r>
              <a:rPr lang="ru-RU" altLang="ru-RU" sz="2000" b="1" dirty="0">
                <a:solidFill>
                  <a:srgbClr val="000000"/>
                </a:solidFill>
                <a:latin typeface="Times New Roman" pitchFamily="18" charset="0"/>
                <a:cs typeface="Times New Roman" pitchFamily="18" charset="0"/>
              </a:rPr>
              <a:t>Пункт 65 Положения о ФГКН: </a:t>
            </a:r>
            <a:r>
              <a:rPr lang="ru-RU" altLang="ru-RU" sz="2000" dirty="0">
                <a:solidFill>
                  <a:srgbClr val="000000"/>
                </a:solidFill>
                <a:latin typeface="Times New Roman" pitchFamily="18" charset="0"/>
                <a:cs typeface="Times New Roman" pitchFamily="18" charset="0"/>
              </a:rPr>
              <a:t>Плановые контрольные (надзорные) мероприятия </a:t>
            </a:r>
            <a:r>
              <a:rPr lang="ru-RU" altLang="ru-RU" sz="2000" b="1" dirty="0">
                <a:solidFill>
                  <a:srgbClr val="000000"/>
                </a:solidFill>
                <a:latin typeface="Times New Roman" pitchFamily="18" charset="0"/>
                <a:cs typeface="Times New Roman" pitchFamily="18" charset="0"/>
              </a:rPr>
              <a:t>в виде документарных проверок </a:t>
            </a:r>
            <a:r>
              <a:rPr lang="ru-RU" altLang="ru-RU" sz="2000" dirty="0">
                <a:solidFill>
                  <a:srgbClr val="000000"/>
                </a:solidFill>
                <a:latin typeface="Times New Roman" pitchFamily="18" charset="0"/>
                <a:cs typeface="Times New Roman" pitchFamily="18" charset="0"/>
              </a:rPr>
              <a:t>в отношении объектов государственного контроля (надзора), отнесенных к определенным категориям риска, проводятся со следующей периодичностью:</a:t>
            </a:r>
          </a:p>
          <a:p>
            <a:pPr lvl="0" fontAlgn="base">
              <a:spcBef>
                <a:spcPct val="0"/>
              </a:spcBef>
              <a:spcAft>
                <a:spcPct val="0"/>
              </a:spcAft>
            </a:pPr>
            <a:r>
              <a:rPr lang="ru-RU" altLang="ru-RU" sz="2000" dirty="0">
                <a:solidFill>
                  <a:srgbClr val="000000"/>
                </a:solidFill>
                <a:latin typeface="Times New Roman" pitchFamily="18" charset="0"/>
                <a:cs typeface="Times New Roman" pitchFamily="18" charset="0"/>
              </a:rPr>
              <a:t>для категории высокого риска - один раз в 3 года;</a:t>
            </a:r>
          </a:p>
          <a:p>
            <a:pPr lvl="0" fontAlgn="base">
              <a:spcBef>
                <a:spcPct val="0"/>
              </a:spcBef>
              <a:spcAft>
                <a:spcPct val="0"/>
              </a:spcAft>
            </a:pPr>
            <a:r>
              <a:rPr lang="ru-RU" altLang="ru-RU" sz="2000" dirty="0">
                <a:solidFill>
                  <a:srgbClr val="000000"/>
                </a:solidFill>
                <a:latin typeface="Times New Roman" pitchFamily="18" charset="0"/>
                <a:cs typeface="Times New Roman" pitchFamily="18" charset="0"/>
              </a:rPr>
              <a:t>для категории среднего риска - один раз в 4 года;</a:t>
            </a:r>
          </a:p>
          <a:p>
            <a:pPr lvl="0" algn="just" fontAlgn="base">
              <a:spcBef>
                <a:spcPct val="0"/>
              </a:spcBef>
              <a:spcAft>
                <a:spcPct val="0"/>
              </a:spcAft>
            </a:pPr>
            <a:r>
              <a:rPr lang="ru-RU" altLang="ru-RU" sz="2000" dirty="0">
                <a:solidFill>
                  <a:srgbClr val="000000"/>
                </a:solidFill>
                <a:latin typeface="Times New Roman" pitchFamily="18" charset="0"/>
                <a:cs typeface="Times New Roman" pitchFamily="18" charset="0"/>
              </a:rPr>
              <a:t> </a:t>
            </a:r>
            <a:r>
              <a:rPr lang="ru-RU" altLang="ru-RU" sz="2000" b="1" dirty="0">
                <a:solidFill>
                  <a:srgbClr val="000000"/>
                </a:solidFill>
                <a:latin typeface="Times New Roman" pitchFamily="18" charset="0"/>
                <a:cs typeface="Times New Roman" pitchFamily="18" charset="0"/>
              </a:rPr>
              <a:t>в отношении объектов контроля, отнесенных к категории низкого риска, плановые контрольные (надзорные) мероприятия не проводятся.</a:t>
            </a:r>
          </a:p>
          <a:p>
            <a:pPr algn="ctr">
              <a:buFontTx/>
              <a:buNone/>
            </a:pPr>
            <a:endParaRPr lang="ru-RU" altLang="ru-RU" sz="2000" dirty="0">
              <a:solidFill>
                <a:srgbClr val="000000"/>
              </a:solidFill>
              <a:latin typeface="Times New Roman" pitchFamily="18" charset="0"/>
              <a:cs typeface="Times New Roman" pitchFamily="18" charset="0"/>
            </a:endParaRPr>
          </a:p>
          <a:p>
            <a:endParaRPr lang="ru-RU" sz="2200" dirty="0"/>
          </a:p>
          <a:p>
            <a:pPr algn="ct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5616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5801588"/>
          </a:xfrm>
          <a:prstGeom prst="rect">
            <a:avLst/>
          </a:prstGeom>
        </p:spPr>
        <p:txBody>
          <a:bodyPr wrap="square">
            <a:spAutoFit/>
          </a:bodyPr>
          <a:lstStyle/>
          <a:p>
            <a:pPr algn="ctr"/>
            <a:r>
              <a:rPr lang="ru-RU" altLang="ru-RU" sz="2800" b="1" dirty="0">
                <a:solidFill>
                  <a:srgbClr val="7030A0"/>
                </a:solidFill>
                <a:latin typeface="Times New Roman" pitchFamily="18" charset="0"/>
                <a:cs typeface="Times New Roman" pitchFamily="18" charset="0"/>
              </a:rPr>
              <a:t>Контрольные (надзорные) мероприятия с 01.07.2021</a:t>
            </a:r>
          </a:p>
          <a:p>
            <a:pPr algn="ctr">
              <a:spcBef>
                <a:spcPts val="1100"/>
              </a:spcBef>
            </a:pPr>
            <a:r>
              <a:rPr lang="ru-RU" altLang="ru-RU" sz="2000" b="1" dirty="0">
                <a:latin typeface="Times New Roman" pitchFamily="18" charset="0"/>
                <a:cs typeface="Calibri" pitchFamily="34" charset="0"/>
              </a:rPr>
              <a:t>Пункт 26 Положения о ФГКН: </a:t>
            </a:r>
          </a:p>
          <a:p>
            <a:pPr algn="ctr">
              <a:spcBef>
                <a:spcPts val="1100"/>
              </a:spcBef>
            </a:pPr>
            <a:r>
              <a:rPr lang="ru-RU" altLang="ru-RU" sz="2000" dirty="0">
                <a:latin typeface="Times New Roman" pitchFamily="18" charset="0"/>
                <a:cs typeface="Times New Roman" pitchFamily="18" charset="0"/>
              </a:rPr>
              <a:t>При осуществлении государственного контроля (надзора) контрольный (надзорный) орган в сфере образования проводит следующие виды </a:t>
            </a:r>
          </a:p>
          <a:p>
            <a:pPr algn="ctr">
              <a:spcBef>
                <a:spcPts val="1100"/>
              </a:spcBef>
            </a:pPr>
            <a:r>
              <a:rPr lang="ru-RU" altLang="ru-RU" sz="2000" b="1" dirty="0">
                <a:latin typeface="Times New Roman" pitchFamily="18" charset="0"/>
                <a:cs typeface="Times New Roman" pitchFamily="18" charset="0"/>
              </a:rPr>
              <a:t>контрольных (надзорных) мероприятий:</a:t>
            </a:r>
          </a:p>
          <a:p>
            <a:pPr algn="ctr">
              <a:spcBef>
                <a:spcPts val="1100"/>
              </a:spcBef>
            </a:pPr>
            <a:r>
              <a:rPr lang="ru-RU" altLang="ru-RU" sz="2000" dirty="0">
                <a:latin typeface="Times New Roman" pitchFamily="18" charset="0"/>
                <a:cs typeface="Times New Roman" pitchFamily="18" charset="0"/>
              </a:rPr>
              <a:t>а) </a:t>
            </a:r>
            <a:r>
              <a:rPr lang="ru-RU" altLang="ru-RU" sz="2000" b="1" dirty="0">
                <a:latin typeface="Times New Roman" pitchFamily="18" charset="0"/>
                <a:cs typeface="Times New Roman" pitchFamily="18" charset="0"/>
              </a:rPr>
              <a:t>документарная проверка </a:t>
            </a:r>
            <a:r>
              <a:rPr lang="ru-RU" altLang="ru-RU" sz="2000" dirty="0">
                <a:latin typeface="Times New Roman" pitchFamily="18" charset="0"/>
                <a:cs typeface="Times New Roman" pitchFamily="18" charset="0"/>
              </a:rPr>
              <a:t>(срок проведения документарной проверки составляет 10 рабочих дней);</a:t>
            </a:r>
          </a:p>
          <a:p>
            <a:pPr algn="ctr">
              <a:spcBef>
                <a:spcPts val="1100"/>
              </a:spcBef>
            </a:pPr>
            <a:r>
              <a:rPr lang="ru-RU" altLang="ru-RU" sz="2000" dirty="0">
                <a:latin typeface="Times New Roman" pitchFamily="18" charset="0"/>
                <a:cs typeface="Times New Roman" pitchFamily="18" charset="0"/>
              </a:rPr>
              <a:t>б) </a:t>
            </a:r>
            <a:r>
              <a:rPr lang="ru-RU" altLang="ru-RU" sz="2000" b="1" dirty="0">
                <a:latin typeface="Times New Roman" pitchFamily="18" charset="0"/>
                <a:cs typeface="Times New Roman" pitchFamily="18" charset="0"/>
              </a:rPr>
              <a:t>выездная проверка </a:t>
            </a:r>
            <a:r>
              <a:rPr lang="ru-RU" altLang="ru-RU" sz="2000" dirty="0">
                <a:latin typeface="Times New Roman" pitchFamily="18" charset="0"/>
                <a:cs typeface="Times New Roman" pitchFamily="18" charset="0"/>
              </a:rPr>
              <a:t>(срок проведения выездной проверки с использованием средств дистанционного взаимодействия, в том числе посредством аудио- или видеосвязи, составляет 10 рабочих дней);</a:t>
            </a:r>
          </a:p>
          <a:p>
            <a:pPr algn="ctr">
              <a:spcBef>
                <a:spcPts val="1100"/>
              </a:spcBef>
            </a:pPr>
            <a:r>
              <a:rPr lang="ru-RU" altLang="ru-RU" sz="2000" dirty="0">
                <a:latin typeface="Times New Roman" pitchFamily="18" charset="0"/>
                <a:cs typeface="Times New Roman" pitchFamily="18" charset="0"/>
              </a:rPr>
              <a:t>в</a:t>
            </a:r>
            <a:r>
              <a:rPr lang="ru-RU" altLang="ru-RU" sz="2000" b="1" dirty="0">
                <a:latin typeface="Times New Roman" pitchFamily="18" charset="0"/>
                <a:cs typeface="Times New Roman" pitchFamily="18" charset="0"/>
              </a:rPr>
              <a:t>) наблюдение за соблюдением обязательных требований </a:t>
            </a:r>
            <a:r>
              <a:rPr lang="ru-RU" altLang="ru-RU" sz="2000" dirty="0">
                <a:latin typeface="Times New Roman" pitchFamily="18" charset="0"/>
                <a:cs typeface="Times New Roman" pitchFamily="18" charset="0"/>
              </a:rPr>
              <a:t>(мониторинг безопасности) – контрольное (надзорное) мероприятие без взаимодействия с контролируемыми лицами.</a:t>
            </a:r>
          </a:p>
          <a:p>
            <a:pPr algn="ctr">
              <a:buFontTx/>
              <a:buNone/>
            </a:pPr>
            <a:endParaRPr lang="ru-RU" altLang="ru-RU" sz="2000" dirty="0">
              <a:solidFill>
                <a:srgbClr val="000000"/>
              </a:solidFill>
              <a:latin typeface="Times New Roman" pitchFamily="18" charset="0"/>
              <a:cs typeface="Times New Roman" pitchFamily="18" charset="0"/>
            </a:endParaRPr>
          </a:p>
          <a:p>
            <a:endParaRPr lang="ru-RU" sz="2200" dirty="0"/>
          </a:p>
          <a:p>
            <a:pPr algn="ct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2478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1161287" cy="7294305"/>
          </a:xfrm>
          <a:prstGeom prst="rect">
            <a:avLst/>
          </a:prstGeom>
        </p:spPr>
        <p:txBody>
          <a:bodyPr wrap="square">
            <a:spAutoFit/>
          </a:bodyPr>
          <a:lstStyle/>
          <a:p>
            <a:pPr algn="ctr"/>
            <a:r>
              <a:rPr lang="ru-RU" sz="2000" b="1" dirty="0">
                <a:solidFill>
                  <a:srgbClr val="7030A0"/>
                </a:solidFill>
                <a:latin typeface="Times New Roman" panose="02020603050405020304" pitchFamily="18" charset="0"/>
                <a:cs typeface="Times New Roman" panose="02020603050405020304" pitchFamily="18" charset="0"/>
              </a:rPr>
              <a:t>Особенности проведения государственного контроля (надзора) с 1 января 2023 года</a:t>
            </a:r>
          </a:p>
          <a:p>
            <a:pPr algn="ctr"/>
            <a:r>
              <a:rPr lang="ru-RU" sz="2000" b="1" dirty="0" smtClean="0">
                <a:solidFill>
                  <a:prstClr val="black"/>
                </a:solidFill>
                <a:latin typeface="Times New Roman" panose="02020603050405020304" pitchFamily="18" charset="0"/>
                <a:cs typeface="Times New Roman" panose="02020603050405020304" pitchFamily="18" charset="0"/>
              </a:rPr>
              <a:t>Постановление Правительства Российской Федерации от 10 марта 2022 г. № 336</a:t>
            </a:r>
          </a:p>
          <a:p>
            <a:pPr algn="ctr"/>
            <a:r>
              <a:rPr lang="ru-RU" sz="2000" dirty="0" smtClean="0">
                <a:solidFill>
                  <a:prstClr val="black"/>
                </a:solidFill>
                <a:latin typeface="Times New Roman" panose="02020603050405020304" pitchFamily="18" charset="0"/>
                <a:cs typeface="Times New Roman" panose="02020603050405020304" pitchFamily="18" charset="0"/>
              </a:rPr>
              <a:t> «Об особенностях организации и осуществления государственного контроля (надзора), муниципального контроля»</a:t>
            </a:r>
          </a:p>
          <a:p>
            <a:pPr algn="just"/>
            <a:r>
              <a:rPr lang="ru-RU" altLang="ru-RU" sz="2000" b="1" dirty="0" smtClean="0">
                <a:solidFill>
                  <a:srgbClr val="000000"/>
                </a:solidFill>
                <a:latin typeface="Times New Roman" pitchFamily="18" charset="0"/>
                <a:cs typeface="Times New Roman" pitchFamily="18" charset="0"/>
              </a:rPr>
              <a:t>Пункт 3: </a:t>
            </a:r>
            <a:r>
              <a:rPr lang="ru-RU" sz="2000" dirty="0" smtClean="0">
                <a:solidFill>
                  <a:prstClr val="black"/>
                </a:solidFill>
                <a:latin typeface="Times New Roman" panose="02020603050405020304" pitchFamily="18" charset="0"/>
                <a:cs typeface="Times New Roman" panose="02020603050405020304" pitchFamily="18" charset="0"/>
              </a:rPr>
              <a:t>Установить</a:t>
            </a:r>
            <a:r>
              <a:rPr lang="ru-RU" sz="2000" dirty="0">
                <a:solidFill>
                  <a:prstClr val="black"/>
                </a:solidFill>
                <a:latin typeface="Times New Roman" panose="02020603050405020304" pitchFamily="18" charset="0"/>
                <a:cs typeface="Times New Roman" panose="02020603050405020304" pitchFamily="18" charset="0"/>
              </a:rPr>
              <a:t>, что в 2022 - </a:t>
            </a:r>
            <a:r>
              <a:rPr lang="ru-RU" sz="2000" dirty="0" smtClean="0">
                <a:solidFill>
                  <a:prstClr val="black"/>
                </a:solidFill>
                <a:latin typeface="Times New Roman" panose="02020603050405020304" pitchFamily="18" charset="0"/>
                <a:cs typeface="Times New Roman" panose="02020603050405020304" pitchFamily="18" charset="0"/>
              </a:rPr>
              <a:t>2024 </a:t>
            </a:r>
            <a:r>
              <a:rPr lang="ru-RU" sz="2000" dirty="0">
                <a:solidFill>
                  <a:prstClr val="black"/>
                </a:solidFill>
                <a:latin typeface="Times New Roman" panose="02020603050405020304" pitchFamily="18" charset="0"/>
                <a:cs typeface="Times New Roman" panose="02020603050405020304" pitchFamily="18" charset="0"/>
              </a:rPr>
              <a:t>годах в рамках видов государственного контроля (надзора), внеплановые контрольные (надзорные) мероприятия, внеплановые проверки проводятся исключительно по следующим основаниям:</a:t>
            </a:r>
          </a:p>
          <a:p>
            <a:pPr algn="just"/>
            <a:r>
              <a:rPr lang="ru-RU" sz="2000" b="1" dirty="0">
                <a:solidFill>
                  <a:prstClr val="black"/>
                </a:solidFill>
                <a:latin typeface="Times New Roman" panose="02020603050405020304" pitchFamily="18" charset="0"/>
                <a:cs typeface="Times New Roman" panose="02020603050405020304" pitchFamily="18" charset="0"/>
              </a:rPr>
              <a:t>а) при условии согласования с органами прокуратуры:</a:t>
            </a:r>
          </a:p>
          <a:p>
            <a:pPr algn="just"/>
            <a:r>
              <a:rPr lang="ru-RU" sz="2000" dirty="0">
                <a:solidFill>
                  <a:prstClr val="black"/>
                </a:solidFill>
                <a:latin typeface="Times New Roman" panose="02020603050405020304" pitchFamily="18" charset="0"/>
                <a:cs typeface="Times New Roman" panose="02020603050405020304" pitchFamily="18" charset="0"/>
              </a:rPr>
              <a:t>при непосредственной угрозе причинения вреда жизни и тяжкого вреда здоровью граждан, по фактам причинения вреда жизни и тяжкого вреда здоровью граждан;</a:t>
            </a:r>
          </a:p>
          <a:p>
            <a:pPr algn="just"/>
            <a:r>
              <a:rPr lang="ru-RU" sz="2000" b="1" dirty="0">
                <a:solidFill>
                  <a:srgbClr val="7030A0"/>
                </a:solidFill>
                <a:latin typeface="Times New Roman" panose="02020603050405020304" pitchFamily="18" charset="0"/>
                <a:cs typeface="Times New Roman" panose="02020603050405020304" pitchFamily="18" charset="0"/>
              </a:rPr>
              <a:t>при выявлении индикаторов риска нарушения обязательных </a:t>
            </a:r>
            <a:r>
              <a:rPr lang="ru-RU" sz="2000" b="1" dirty="0" smtClean="0">
                <a:solidFill>
                  <a:srgbClr val="7030A0"/>
                </a:solidFill>
                <a:latin typeface="Times New Roman" panose="02020603050405020304" pitchFamily="18" charset="0"/>
                <a:cs typeface="Times New Roman" panose="02020603050405020304" pitchFamily="18" charset="0"/>
              </a:rPr>
              <a:t>требований.</a:t>
            </a:r>
          </a:p>
          <a:p>
            <a:pPr algn="just"/>
            <a:endParaRPr lang="ru-RU" altLang="ru-RU" sz="2000" b="1" dirty="0">
              <a:solidFill>
                <a:srgbClr val="7030A0"/>
              </a:solidFill>
              <a:latin typeface="Times New Roman" panose="02020603050405020304" pitchFamily="18" charset="0"/>
              <a:cs typeface="Times New Roman" panose="02020603050405020304" pitchFamily="18" charset="0"/>
            </a:endParaRPr>
          </a:p>
          <a:p>
            <a:pPr algn="just"/>
            <a:endParaRPr lang="ru-RU" altLang="ru-RU" sz="2000" b="1" dirty="0">
              <a:solidFill>
                <a:prstClr val="black"/>
              </a:solidFill>
              <a:latin typeface="Times New Roman" pitchFamily="18" charset="0"/>
              <a:cs typeface="Times New Roman" pitchFamily="18" charset="0"/>
            </a:endParaRPr>
          </a:p>
          <a:p>
            <a:pPr algn="just"/>
            <a:r>
              <a:rPr lang="ru-RU" sz="2000" b="1" dirty="0" smtClean="0">
                <a:latin typeface="Times New Roman" panose="02020603050405020304" pitchFamily="18" charset="0"/>
                <a:cs typeface="Times New Roman" panose="02020603050405020304" pitchFamily="18" charset="0"/>
              </a:rPr>
              <a:t>Приказ </a:t>
            </a:r>
            <a:r>
              <a:rPr lang="ru-RU" sz="2000" b="1" dirty="0" err="1" smtClean="0">
                <a:latin typeface="Times New Roman" panose="02020603050405020304" pitchFamily="18" charset="0"/>
                <a:cs typeface="Times New Roman" panose="02020603050405020304" pitchFamily="18" charset="0"/>
              </a:rPr>
              <a:t>Рособрнадзора</a:t>
            </a:r>
            <a:r>
              <a:rPr lang="ru-RU" sz="2000" b="1" dirty="0" smtClean="0">
                <a:latin typeface="Times New Roman" panose="02020603050405020304" pitchFamily="18" charset="0"/>
                <a:cs typeface="Times New Roman" panose="02020603050405020304" pitchFamily="18" charset="0"/>
              </a:rPr>
              <a:t> от 4 октября 2021 г. № 1336 </a:t>
            </a:r>
            <a:r>
              <a:rPr lang="ru-RU" sz="2000" dirty="0" smtClean="0">
                <a:latin typeface="Times New Roman" panose="02020603050405020304" pitchFamily="18" charset="0"/>
                <a:cs typeface="Times New Roman" panose="02020603050405020304" pitchFamily="18" charset="0"/>
              </a:rPr>
              <a:t>«Об утверждении перечня индикаторов риска нарушения обязательных требований, используемых при осуществлении федерального государственного контроля (надзора) в сфере образования».</a:t>
            </a:r>
          </a:p>
          <a:p>
            <a:pPr algn="just"/>
            <a:endParaRPr lang="ru-RU" sz="2000" dirty="0" smtClean="0">
              <a:latin typeface="Times New Roman" panose="02020603050405020304" pitchFamily="18" charset="0"/>
              <a:cs typeface="Times New Roman" panose="02020603050405020304" pitchFamily="18" charset="0"/>
            </a:endParaRPr>
          </a:p>
          <a:p>
            <a:pPr algn="ctr">
              <a:spcBef>
                <a:spcPct val="0"/>
              </a:spcBef>
            </a:pPr>
            <a:endParaRPr lang="ru-RU" altLang="ru-RU" sz="2000" b="1" dirty="0">
              <a:solidFill>
                <a:prstClr val="black"/>
              </a:solidFill>
              <a:latin typeface="Times New Roman" pitchFamily="18" charset="0"/>
              <a:cs typeface="Times New Roman" pitchFamily="18" charset="0"/>
            </a:endParaRPr>
          </a:p>
          <a:p>
            <a:pPr algn="ctr">
              <a:spcBef>
                <a:spcPct val="0"/>
              </a:spcBef>
            </a:pPr>
            <a:endParaRPr lang="ru-RU" altLang="ru-RU" sz="2000" b="1" dirty="0">
              <a:solidFill>
                <a:prstClr val="black"/>
              </a:solidFill>
              <a:latin typeface="Times New Roman" pitchFamily="18" charset="0"/>
              <a:cs typeface="Times New Roman" pitchFamily="18" charset="0"/>
            </a:endParaRPr>
          </a:p>
          <a:p>
            <a:pPr algn="ctr">
              <a:spcBef>
                <a:spcPct val="0"/>
              </a:spcBef>
            </a:pPr>
            <a:endParaRPr lang="ru-RU" altLang="ru-RU" sz="2000" dirty="0">
              <a:solidFill>
                <a:prstClr val="black"/>
              </a:solidFill>
              <a:latin typeface="Times New Roman" pitchFamily="18" charset="0"/>
              <a:cs typeface="Times New Roman" pitchFamily="18" charset="0"/>
            </a:endParaRPr>
          </a:p>
          <a:p>
            <a:pPr algn="ctr"/>
            <a:endParaRPr lang="ru-RU" altLang="ru-RU" sz="2000" dirty="0">
              <a:solidFill>
                <a:srgbClr val="000000"/>
              </a:solidFill>
              <a:latin typeface="Times New Roman" pitchFamily="18" charset="0"/>
              <a:cs typeface="Times New Roman" pitchFamily="18" charset="0"/>
            </a:endParaRPr>
          </a:p>
          <a:p>
            <a:endParaRPr lang="ru-RU" sz="2200" dirty="0">
              <a:solidFill>
                <a:prstClr val="black"/>
              </a:solidFill>
            </a:endParaRPr>
          </a:p>
          <a:p>
            <a:pPr algn="ctr"/>
            <a:endParaRPr lang="ru-RU" sz="2600" dirty="0">
              <a:solidFill>
                <a:prstClr val="black"/>
              </a:solidFill>
              <a:latin typeface="Times New Roman" panose="02020603050405020304" pitchFamily="18" charset="0"/>
              <a:cs typeface="Times New Roman" panose="02020603050405020304" pitchFamily="18" charset="0"/>
            </a:endParaRPr>
          </a:p>
        </p:txBody>
      </p:sp>
      <p:sp>
        <p:nvSpPr>
          <p:cNvPr id="2" name="Стрелка вниз 1"/>
          <p:cNvSpPr/>
          <p:nvPr/>
        </p:nvSpPr>
        <p:spPr>
          <a:xfrm>
            <a:off x="3444658" y="3827390"/>
            <a:ext cx="365634"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205321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331940" y="300801"/>
            <a:ext cx="12294296" cy="8833187"/>
          </a:xfrm>
          <a:prstGeom prst="rect">
            <a:avLst/>
          </a:prstGeom>
        </p:spPr>
        <p:txBody>
          <a:bodyPr wrap="square">
            <a:spAutoFit/>
          </a:bodyPr>
          <a:lstStyle/>
          <a:p>
            <a:pPr algn="just"/>
            <a:r>
              <a:rPr lang="ru-RU" sz="1500" b="1" dirty="0" smtClean="0">
                <a:latin typeface="Times New Roman" panose="02020603050405020304" pitchFamily="18" charset="0"/>
                <a:cs typeface="Times New Roman" panose="02020603050405020304" pitchFamily="18" charset="0"/>
              </a:rPr>
              <a:t>Приказ </a:t>
            </a:r>
            <a:r>
              <a:rPr lang="ru-RU" sz="1500" b="1" dirty="0" err="1" smtClean="0">
                <a:latin typeface="Times New Roman" panose="02020603050405020304" pitchFamily="18" charset="0"/>
                <a:cs typeface="Times New Roman" panose="02020603050405020304" pitchFamily="18" charset="0"/>
              </a:rPr>
              <a:t>Рособрнадзора</a:t>
            </a:r>
            <a:r>
              <a:rPr lang="ru-RU" sz="1500" b="1" dirty="0" smtClean="0">
                <a:latin typeface="Times New Roman" panose="02020603050405020304" pitchFamily="18" charset="0"/>
                <a:cs typeface="Times New Roman" panose="02020603050405020304" pitchFamily="18" charset="0"/>
              </a:rPr>
              <a:t> от 4 октября 2021 г. № 1336 «Об утверждении перечня индикаторов риска нарушения обязательных требований, используемых при осуществлении федерального государственного контроля (надзора) в сфере образования».</a:t>
            </a:r>
          </a:p>
          <a:p>
            <a:pPr algn="just"/>
            <a:r>
              <a:rPr lang="ru-RU" sz="1500" dirty="0" smtClean="0">
                <a:latin typeface="Times New Roman" panose="02020603050405020304" pitchFamily="18" charset="0"/>
                <a:cs typeface="Times New Roman" panose="02020603050405020304" pitchFamily="18" charset="0"/>
              </a:rPr>
              <a:t>1</a:t>
            </a:r>
            <a:r>
              <a:rPr lang="ru-RU" sz="1500" dirty="0">
                <a:latin typeface="Times New Roman" panose="02020603050405020304" pitchFamily="18" charset="0"/>
                <a:cs typeface="Times New Roman" panose="02020603050405020304" pitchFamily="18" charset="0"/>
              </a:rPr>
              <a:t>. Непредставление в течение календарного года организацией, осуществляющей образовательную деятельность </a:t>
            </a:r>
            <a:r>
              <a:rPr lang="ru-RU" sz="1500" b="1" dirty="0">
                <a:latin typeface="Times New Roman" panose="02020603050405020304" pitchFamily="18" charset="0"/>
                <a:cs typeface="Times New Roman" panose="02020603050405020304" pitchFamily="18" charset="0"/>
              </a:rPr>
              <a:t>по основным общеобразовательным программам основного общего образования </a:t>
            </a:r>
            <a:r>
              <a:rPr lang="ru-RU" sz="1500" dirty="0">
                <a:latin typeface="Times New Roman" panose="02020603050405020304" pitchFamily="18" charset="0"/>
                <a:cs typeface="Times New Roman" panose="02020603050405020304" pitchFamily="18" charset="0"/>
              </a:rPr>
              <a:t>не менее шести лет на основании лицензии на осуществление образовательной деятельности, оператору федеральной информационной системы "Федеральный реестр сведений о документах об образовании и (или) о квалификации, документах об обучении" (далее - ФИС ФРДО) сведений о документах об образовании в порядке, установленном </a:t>
            </a:r>
            <a:r>
              <a:rPr lang="ru-RU" sz="1500" dirty="0" smtClean="0">
                <a:latin typeface="Times New Roman" panose="02020603050405020304" pitchFamily="18" charset="0"/>
                <a:cs typeface="Times New Roman" panose="02020603050405020304" pitchFamily="18" charset="0"/>
              </a:rPr>
              <a:t>Правилами формирования </a:t>
            </a:r>
            <a:r>
              <a:rPr lang="ru-RU" sz="1500" dirty="0">
                <a:latin typeface="Times New Roman" panose="02020603050405020304" pitchFamily="18" charset="0"/>
                <a:cs typeface="Times New Roman" panose="02020603050405020304" pitchFamily="18" charset="0"/>
              </a:rPr>
              <a:t>и ведения федеральной информационной системы "Федеральный реестр сведений о документах об образовании и (или) о квалификации, документах об обучении", утвержденными постановлением Правительства Российской Федерации от 31 мая 2021 г. N </a:t>
            </a:r>
            <a:r>
              <a:rPr lang="ru-RU" sz="1500" dirty="0" smtClean="0">
                <a:latin typeface="Times New Roman" panose="02020603050405020304" pitchFamily="18" charset="0"/>
                <a:cs typeface="Times New Roman" panose="02020603050405020304" pitchFamily="18" charset="0"/>
              </a:rPr>
              <a:t>825 </a:t>
            </a:r>
            <a:r>
              <a:rPr lang="ru-RU" sz="1500" dirty="0">
                <a:latin typeface="Times New Roman" panose="02020603050405020304" pitchFamily="18" charset="0"/>
                <a:cs typeface="Times New Roman" panose="02020603050405020304" pitchFamily="18" charset="0"/>
              </a:rPr>
              <a:t>(далее - Правила).</a:t>
            </a:r>
          </a:p>
          <a:p>
            <a:pPr algn="just"/>
            <a:r>
              <a:rPr lang="ru-RU" sz="1500" dirty="0" smtClean="0">
                <a:latin typeface="Times New Roman" panose="02020603050405020304" pitchFamily="18" charset="0"/>
                <a:cs typeface="Times New Roman" panose="02020603050405020304" pitchFamily="18" charset="0"/>
              </a:rPr>
              <a:t>2</a:t>
            </a:r>
            <a:r>
              <a:rPr lang="ru-RU" sz="1500" dirty="0">
                <a:latin typeface="Times New Roman" panose="02020603050405020304" pitchFamily="18" charset="0"/>
                <a:cs typeface="Times New Roman" panose="02020603050405020304" pitchFamily="18" charset="0"/>
              </a:rPr>
              <a:t>. Непредставление в течение календарного года организацией, осуществляющей образовательную деятельность </a:t>
            </a:r>
            <a:r>
              <a:rPr lang="ru-RU" sz="1500" b="1" dirty="0">
                <a:latin typeface="Times New Roman" panose="02020603050405020304" pitchFamily="18" charset="0"/>
                <a:cs typeface="Times New Roman" panose="02020603050405020304" pitchFamily="18" charset="0"/>
              </a:rPr>
              <a:t>по основным общеобразовательным программам среднего общего образования</a:t>
            </a:r>
            <a:r>
              <a:rPr lang="ru-RU" sz="1500" dirty="0">
                <a:latin typeface="Times New Roman" panose="02020603050405020304" pitchFamily="18" charset="0"/>
                <a:cs typeface="Times New Roman" panose="02020603050405020304" pitchFamily="18" charset="0"/>
              </a:rPr>
              <a:t> не менее трех лет на основании лицензии на осуществление образовательной деятельности, оператору ФИС ФРДО сведений о документах об образовании в порядке, установленном </a:t>
            </a:r>
            <a:r>
              <a:rPr lang="ru-RU" sz="1500" dirty="0" smtClean="0">
                <a:latin typeface="Times New Roman" panose="02020603050405020304" pitchFamily="18" charset="0"/>
                <a:cs typeface="Times New Roman" panose="02020603050405020304" pitchFamily="18" charset="0"/>
              </a:rPr>
              <a:t>Правилами.</a:t>
            </a:r>
            <a:endParaRPr lang="ru-RU" sz="1500" dirty="0">
              <a:latin typeface="Times New Roman" panose="02020603050405020304" pitchFamily="18" charset="0"/>
              <a:cs typeface="Times New Roman" panose="02020603050405020304" pitchFamily="18" charset="0"/>
            </a:endParaRPr>
          </a:p>
          <a:p>
            <a:pPr algn="just"/>
            <a:r>
              <a:rPr lang="ru-RU" sz="1500" dirty="0">
                <a:latin typeface="Times New Roman" panose="02020603050405020304" pitchFamily="18" charset="0"/>
                <a:cs typeface="Times New Roman" panose="02020603050405020304" pitchFamily="18" charset="0"/>
              </a:rPr>
              <a:t>3. Непредставление в течение семи месяцев организацией, осуществляющей образовательную деятельность </a:t>
            </a:r>
            <a:r>
              <a:rPr lang="ru-RU" sz="1500" b="1" dirty="0">
                <a:latin typeface="Times New Roman" panose="02020603050405020304" pitchFamily="18" charset="0"/>
                <a:cs typeface="Times New Roman" panose="02020603050405020304" pitchFamily="18" charset="0"/>
              </a:rPr>
              <a:t>по дополнительным профессиональным программам и (или) основным программам профессионального обучения</a:t>
            </a:r>
            <a:r>
              <a:rPr lang="ru-RU" sz="1500" dirty="0">
                <a:latin typeface="Times New Roman" panose="02020603050405020304" pitchFamily="18" charset="0"/>
                <a:cs typeface="Times New Roman" panose="02020603050405020304" pitchFamily="18" charset="0"/>
              </a:rPr>
              <a:t> не менее шести месяцев на основании лицензии на осуществление образовательной деятельности, оператору ФИС ФРДО сведений о документах о квалификации в порядке, установленном </a:t>
            </a:r>
            <a:r>
              <a:rPr lang="ru-RU" sz="1500" dirty="0" smtClean="0">
                <a:latin typeface="Times New Roman" panose="02020603050405020304" pitchFamily="18" charset="0"/>
                <a:cs typeface="Times New Roman" panose="02020603050405020304" pitchFamily="18" charset="0"/>
              </a:rPr>
              <a:t>Правилами.</a:t>
            </a:r>
            <a:endParaRPr lang="ru-RU" sz="1500" dirty="0">
              <a:latin typeface="Times New Roman" panose="02020603050405020304" pitchFamily="18" charset="0"/>
              <a:cs typeface="Times New Roman" panose="02020603050405020304" pitchFamily="18" charset="0"/>
            </a:endParaRPr>
          </a:p>
          <a:p>
            <a:pPr algn="just"/>
            <a:r>
              <a:rPr lang="ru-RU" sz="1500" dirty="0">
                <a:latin typeface="Times New Roman" panose="02020603050405020304" pitchFamily="18" charset="0"/>
                <a:cs typeface="Times New Roman" panose="02020603050405020304" pitchFamily="18" charset="0"/>
              </a:rPr>
              <a:t>4. Непредставление в течение календарного года организацией, осуществляющей образовательную деятельность </a:t>
            </a:r>
            <a:r>
              <a:rPr lang="ru-RU" sz="1500" b="1" dirty="0">
                <a:latin typeface="Times New Roman" panose="02020603050405020304" pitchFamily="18" charset="0"/>
                <a:cs typeface="Times New Roman" panose="02020603050405020304" pitchFamily="18" charset="0"/>
              </a:rPr>
              <a:t>по основным профессиональным образовательным программам среднего профессионального образова</a:t>
            </a:r>
            <a:r>
              <a:rPr lang="ru-RU" sz="1500" dirty="0">
                <a:latin typeface="Times New Roman" panose="02020603050405020304" pitchFamily="18" charset="0"/>
                <a:cs typeface="Times New Roman" panose="02020603050405020304" pitchFamily="18" charset="0"/>
              </a:rPr>
              <a:t>ния не менее пяти лет на основании лицензии на осуществление образовательной деятельности, оператору ФИС ФРДО сведений о документах об образовании и о квалификации в порядке, установленном </a:t>
            </a:r>
            <a:r>
              <a:rPr lang="ru-RU" sz="1500" dirty="0" smtClean="0">
                <a:latin typeface="Times New Roman" panose="02020603050405020304" pitchFamily="18" charset="0"/>
                <a:cs typeface="Times New Roman" panose="02020603050405020304" pitchFamily="18" charset="0"/>
              </a:rPr>
              <a:t>Правилами.</a:t>
            </a:r>
            <a:endParaRPr lang="ru-RU" sz="1500" dirty="0">
              <a:latin typeface="Times New Roman" panose="02020603050405020304" pitchFamily="18" charset="0"/>
              <a:cs typeface="Times New Roman" panose="02020603050405020304" pitchFamily="18" charset="0"/>
            </a:endParaRPr>
          </a:p>
          <a:p>
            <a:pPr algn="just"/>
            <a:r>
              <a:rPr lang="ru-RU" sz="1500" dirty="0" smtClean="0">
                <a:latin typeface="Times New Roman" panose="02020603050405020304" pitchFamily="18" charset="0"/>
                <a:cs typeface="Times New Roman" panose="02020603050405020304" pitchFamily="18" charset="0"/>
              </a:rPr>
              <a:t>8</a:t>
            </a:r>
            <a:r>
              <a:rPr lang="ru-RU" sz="1500" dirty="0">
                <a:latin typeface="Times New Roman" panose="02020603050405020304" pitchFamily="18" charset="0"/>
                <a:cs typeface="Times New Roman" panose="02020603050405020304" pitchFamily="18" charset="0"/>
              </a:rPr>
              <a:t>. Отсутствие доступа к открытым и общедоступным информационным ресурсам, содержащим информацию о деятельности образовательной организации, подлежащую размещению в информационно-телекоммуникационных сетях, в том числе на официальном сайте образовательной организации в сети "Интернет" </a:t>
            </a:r>
            <a:r>
              <a:rPr lang="ru-RU" sz="1500" dirty="0" smtClean="0">
                <a:latin typeface="Times New Roman" panose="02020603050405020304" pitchFamily="18" charset="0"/>
                <a:cs typeface="Times New Roman" panose="02020603050405020304" pitchFamily="18" charset="0"/>
              </a:rPr>
              <a:t>, </a:t>
            </a:r>
            <a:r>
              <a:rPr lang="ru-RU" sz="1500" dirty="0">
                <a:latin typeface="Times New Roman" panose="02020603050405020304" pitchFamily="18" charset="0"/>
                <a:cs typeface="Times New Roman" panose="02020603050405020304" pitchFamily="18" charset="0"/>
              </a:rPr>
              <a:t>зафиксированное Федеральной службой по надзору в сфере образования и науки или органом исполнительной власти субъекта Российской Федерации не менее трех раз с периодичностью не чаще одного раза в неделю в период осуществления в соответствии со </a:t>
            </a:r>
            <a:r>
              <a:rPr lang="ru-RU" sz="1500" dirty="0" smtClean="0">
                <a:latin typeface="Times New Roman" panose="02020603050405020304" pitchFamily="18" charset="0"/>
                <a:cs typeface="Times New Roman" panose="02020603050405020304" pitchFamily="18" charset="0"/>
              </a:rPr>
              <a:t>статьей 97 </a:t>
            </a:r>
            <a:r>
              <a:rPr lang="ru-RU" sz="1500" dirty="0">
                <a:latin typeface="Times New Roman" panose="02020603050405020304" pitchFamily="18" charset="0"/>
                <a:cs typeface="Times New Roman" panose="02020603050405020304" pitchFamily="18" charset="0"/>
              </a:rPr>
              <a:t>Федерального закона от 29 декабря 2012 г. N 273-ФЗ "Об образовании в Российской Федерации" мониторинга системы </a:t>
            </a:r>
            <a:r>
              <a:rPr lang="ru-RU" sz="1500" dirty="0" smtClean="0">
                <a:latin typeface="Times New Roman" panose="02020603050405020304" pitchFamily="18" charset="0"/>
                <a:cs typeface="Times New Roman" panose="02020603050405020304" pitchFamily="18" charset="0"/>
              </a:rPr>
              <a:t>образования.</a:t>
            </a:r>
            <a:endParaRPr lang="ru-RU" sz="1500" dirty="0">
              <a:latin typeface="Times New Roman" panose="02020603050405020304" pitchFamily="18" charset="0"/>
              <a:cs typeface="Times New Roman" panose="02020603050405020304" pitchFamily="18" charset="0"/>
            </a:endParaRPr>
          </a:p>
          <a:p>
            <a:pPr algn="just"/>
            <a:r>
              <a:rPr lang="ru-RU" sz="1500" dirty="0" smtClean="0">
                <a:latin typeface="Times New Roman" panose="02020603050405020304" pitchFamily="18" charset="0"/>
                <a:cs typeface="Times New Roman" panose="02020603050405020304" pitchFamily="18" charset="0"/>
              </a:rPr>
              <a:t>9</a:t>
            </a:r>
            <a:r>
              <a:rPr lang="ru-RU" sz="1500" dirty="0">
                <a:latin typeface="Times New Roman" panose="02020603050405020304" pitchFamily="18" charset="0"/>
                <a:cs typeface="Times New Roman" panose="02020603050405020304" pitchFamily="18" charset="0"/>
              </a:rPr>
              <a:t>. Превышение в два и более раза численности обучающихся на втором и (или) последующих годах обучения по новым образовательным программам (за исключением образовательных программ, реализация которых осуществляется с использованием сетевой формы реализации образовательных программ) по сравнению с численностью обучающихся на первом году обучения по указанным программам в текущем учебном году при условии, что реестр лицензий на осуществление образовательной деятельности </a:t>
            </a:r>
            <a:r>
              <a:rPr lang="ru-RU" sz="1500" dirty="0" smtClean="0">
                <a:latin typeface="Times New Roman" panose="02020603050405020304" pitchFamily="18" charset="0"/>
                <a:cs typeface="Times New Roman" panose="02020603050405020304" pitchFamily="18" charset="0"/>
              </a:rPr>
              <a:t>был </a:t>
            </a:r>
            <a:r>
              <a:rPr lang="ru-RU" sz="1500" dirty="0">
                <a:latin typeface="Times New Roman" panose="02020603050405020304" pitchFamily="18" charset="0"/>
                <a:cs typeface="Times New Roman" panose="02020603050405020304" pitchFamily="18" charset="0"/>
              </a:rPr>
              <a:t>дополнен сведениями о соответствующих профессиях, специальностях, направлениях подготовки, уровнях образования в течение предыдущего учебного </a:t>
            </a:r>
            <a:r>
              <a:rPr lang="ru-RU" sz="1500" dirty="0" smtClean="0">
                <a:latin typeface="Times New Roman" panose="02020603050405020304" pitchFamily="18" charset="0"/>
                <a:cs typeface="Times New Roman" panose="02020603050405020304" pitchFamily="18" charset="0"/>
              </a:rPr>
              <a:t>года…….</a:t>
            </a:r>
            <a:endParaRPr lang="ru-RU" sz="1500" dirty="0">
              <a:latin typeface="Times New Roman" panose="02020603050405020304" pitchFamily="18" charset="0"/>
              <a:cs typeface="Times New Roman" panose="02020603050405020304" pitchFamily="18" charset="0"/>
            </a:endParaRPr>
          </a:p>
          <a:p>
            <a:pPr algn="just">
              <a:spcBef>
                <a:spcPct val="0"/>
              </a:spcBef>
            </a:pPr>
            <a:endParaRPr lang="ru-RU" altLang="ru-RU" sz="1500" b="1" dirty="0">
              <a:solidFill>
                <a:prstClr val="black"/>
              </a:solidFill>
              <a:latin typeface="Times New Roman" pitchFamily="18" charset="0"/>
              <a:cs typeface="Times New Roman" pitchFamily="18" charset="0"/>
            </a:endParaRPr>
          </a:p>
          <a:p>
            <a:pPr algn="ctr">
              <a:spcBef>
                <a:spcPct val="0"/>
              </a:spcBef>
            </a:pPr>
            <a:endParaRPr lang="ru-RU" altLang="ru-RU" sz="2000" dirty="0">
              <a:solidFill>
                <a:prstClr val="black"/>
              </a:solidFill>
              <a:latin typeface="Times New Roman" pitchFamily="18" charset="0"/>
              <a:cs typeface="Times New Roman" pitchFamily="18" charset="0"/>
            </a:endParaRPr>
          </a:p>
          <a:p>
            <a:pPr algn="ctr"/>
            <a:endParaRPr lang="ru-RU" altLang="ru-RU" sz="2000" dirty="0">
              <a:solidFill>
                <a:srgbClr val="000000"/>
              </a:solidFill>
              <a:latin typeface="Times New Roman" pitchFamily="18" charset="0"/>
              <a:cs typeface="Times New Roman" pitchFamily="18" charset="0"/>
            </a:endParaRPr>
          </a:p>
          <a:p>
            <a:endParaRPr lang="ru-RU" sz="2200" dirty="0">
              <a:solidFill>
                <a:prstClr val="black"/>
              </a:solidFill>
            </a:endParaRPr>
          </a:p>
          <a:p>
            <a:pPr algn="ctr"/>
            <a:endParaRPr lang="ru-RU" sz="26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819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1161287" cy="8910131"/>
          </a:xfrm>
          <a:prstGeom prst="rect">
            <a:avLst/>
          </a:prstGeom>
        </p:spPr>
        <p:txBody>
          <a:bodyPr wrap="square">
            <a:spAutoFit/>
          </a:bodyPr>
          <a:lstStyle/>
          <a:p>
            <a:pPr algn="ctr"/>
            <a:r>
              <a:rPr lang="ru-RU" sz="1700" b="1" dirty="0">
                <a:solidFill>
                  <a:srgbClr val="7030A0"/>
                </a:solidFill>
                <a:latin typeface="Times New Roman" panose="02020603050405020304" pitchFamily="18" charset="0"/>
                <a:cs typeface="Times New Roman" panose="02020603050405020304" pitchFamily="18" charset="0"/>
              </a:rPr>
              <a:t>Особенности проведения государственного контроля (надзора) с 1 января 2023 года</a:t>
            </a:r>
          </a:p>
          <a:p>
            <a:pPr algn="ctr"/>
            <a:r>
              <a:rPr lang="ru-RU" sz="1700" b="1" dirty="0" smtClean="0">
                <a:solidFill>
                  <a:prstClr val="black"/>
                </a:solidFill>
                <a:latin typeface="Times New Roman" panose="02020603050405020304" pitchFamily="18" charset="0"/>
                <a:cs typeface="Times New Roman" panose="02020603050405020304" pitchFamily="18" charset="0"/>
              </a:rPr>
              <a:t>Постановление Правительства Российской Федерации от 10 марта 2022 г. № 336</a:t>
            </a:r>
          </a:p>
          <a:p>
            <a:pPr algn="ctr"/>
            <a:r>
              <a:rPr lang="ru-RU" sz="1700" dirty="0" smtClean="0">
                <a:solidFill>
                  <a:prstClr val="black"/>
                </a:solidFill>
                <a:latin typeface="Times New Roman" panose="02020603050405020304" pitchFamily="18" charset="0"/>
                <a:cs typeface="Times New Roman" panose="02020603050405020304" pitchFamily="18" charset="0"/>
              </a:rPr>
              <a:t> «Об особенностях организации и осуществления государственного контроля (надзора), муниципального контроля»</a:t>
            </a:r>
          </a:p>
          <a:p>
            <a:pPr algn="just"/>
            <a:r>
              <a:rPr lang="ru-RU" altLang="ru-RU" sz="1700" b="1" dirty="0" smtClean="0">
                <a:solidFill>
                  <a:srgbClr val="000000"/>
                </a:solidFill>
                <a:latin typeface="Times New Roman" pitchFamily="18" charset="0"/>
                <a:cs typeface="Times New Roman" pitchFamily="18" charset="0"/>
              </a:rPr>
              <a:t>Пункт 3:  </a:t>
            </a:r>
            <a:r>
              <a:rPr lang="ru-RU" sz="1700" dirty="0" smtClean="0">
                <a:solidFill>
                  <a:prstClr val="black"/>
                </a:solidFill>
                <a:latin typeface="Times New Roman" panose="02020603050405020304" pitchFamily="18" charset="0"/>
                <a:cs typeface="Times New Roman" panose="02020603050405020304" pitchFamily="18" charset="0"/>
              </a:rPr>
              <a:t>Установить</a:t>
            </a:r>
            <a:r>
              <a:rPr lang="ru-RU" sz="1700" dirty="0">
                <a:solidFill>
                  <a:prstClr val="black"/>
                </a:solidFill>
                <a:latin typeface="Times New Roman" panose="02020603050405020304" pitchFamily="18" charset="0"/>
                <a:cs typeface="Times New Roman" panose="02020603050405020304" pitchFamily="18" charset="0"/>
              </a:rPr>
              <a:t>, что в 2022 - </a:t>
            </a:r>
            <a:r>
              <a:rPr lang="ru-RU" sz="1700" dirty="0" smtClean="0">
                <a:solidFill>
                  <a:prstClr val="black"/>
                </a:solidFill>
                <a:latin typeface="Times New Roman" panose="02020603050405020304" pitchFamily="18" charset="0"/>
                <a:cs typeface="Times New Roman" panose="02020603050405020304" pitchFamily="18" charset="0"/>
              </a:rPr>
              <a:t>2024 </a:t>
            </a:r>
            <a:r>
              <a:rPr lang="ru-RU" sz="1700" dirty="0">
                <a:solidFill>
                  <a:prstClr val="black"/>
                </a:solidFill>
                <a:latin typeface="Times New Roman" panose="02020603050405020304" pitchFamily="18" charset="0"/>
                <a:cs typeface="Times New Roman" panose="02020603050405020304" pitchFamily="18" charset="0"/>
              </a:rPr>
              <a:t>годах в рамках видов государственного контроля (надзора), внеплановые контрольные (надзорные) мероприятия, внеплановые проверки проводятся исключительно по следующим основаниям:</a:t>
            </a:r>
          </a:p>
          <a:p>
            <a:pPr algn="just"/>
            <a:r>
              <a:rPr lang="ru-RU" sz="1700" dirty="0" smtClean="0">
                <a:solidFill>
                  <a:prstClr val="black"/>
                </a:solidFill>
                <a:latin typeface="Times New Roman" panose="02020603050405020304" pitchFamily="18" charset="0"/>
                <a:cs typeface="Times New Roman" panose="02020603050405020304" pitchFamily="18" charset="0"/>
              </a:rPr>
              <a:t>б</a:t>
            </a:r>
            <a:r>
              <a:rPr lang="ru-RU" sz="1700" b="1" dirty="0">
                <a:solidFill>
                  <a:prstClr val="black"/>
                </a:solidFill>
                <a:latin typeface="Times New Roman" panose="02020603050405020304" pitchFamily="18" charset="0"/>
                <a:cs typeface="Times New Roman" panose="02020603050405020304" pitchFamily="18" charset="0"/>
              </a:rPr>
              <a:t>) без согласования с органами прокуратуры:</a:t>
            </a:r>
          </a:p>
          <a:p>
            <a:pPr algn="just"/>
            <a:r>
              <a:rPr lang="ru-RU" sz="1700" dirty="0">
                <a:solidFill>
                  <a:prstClr val="black"/>
                </a:solidFill>
                <a:latin typeface="Times New Roman" panose="02020603050405020304" pitchFamily="18" charset="0"/>
                <a:cs typeface="Times New Roman" panose="02020603050405020304" pitchFamily="18" charset="0"/>
              </a:rPr>
              <a:t>по поручению Президента Российской Федерации;</a:t>
            </a:r>
          </a:p>
          <a:p>
            <a:pPr algn="just"/>
            <a:r>
              <a:rPr lang="ru-RU" sz="1700" dirty="0">
                <a:solidFill>
                  <a:prstClr val="black"/>
                </a:solidFill>
                <a:latin typeface="Times New Roman" panose="02020603050405020304" pitchFamily="18" charset="0"/>
                <a:cs typeface="Times New Roman" panose="02020603050405020304" pitchFamily="18" charset="0"/>
              </a:rPr>
              <a:t>по поручению Председателя Правительства Российской Федерации, принятому после вступления в силу настоящего постановления;</a:t>
            </a:r>
          </a:p>
          <a:p>
            <a:pPr algn="just"/>
            <a:r>
              <a:rPr lang="ru-RU" sz="1700" dirty="0">
                <a:solidFill>
                  <a:prstClr val="black"/>
                </a:solidFill>
                <a:latin typeface="Times New Roman" panose="02020603050405020304" pitchFamily="18" charset="0"/>
                <a:cs typeface="Times New Roman" panose="02020603050405020304" pitchFamily="18" charset="0"/>
              </a:rPr>
              <a:t>по поручению Заместителя Председателя Правительства Российской Федерации, принятому после вступления в силу настоящего постановления и согласованному с Заместителем Председателя Правительства Российской Федерации - Руководителем Аппарата Правительства Российской Федерации;</a:t>
            </a:r>
          </a:p>
          <a:p>
            <a:pPr algn="just"/>
            <a:r>
              <a:rPr lang="ru-RU" sz="1700" dirty="0">
                <a:solidFill>
                  <a:prstClr val="black"/>
                </a:solidFill>
                <a:latin typeface="Times New Roman" panose="02020603050405020304" pitchFamily="18" charset="0"/>
                <a:cs typeface="Times New Roman" panose="02020603050405020304" pitchFamily="18" charset="0"/>
              </a:rPr>
              <a:t>по требованию прокурора в рамках надзора за исполнением законов, соблюдением прав и свобод человека и гражданина по поступившим в органы прокуратуры материалам и обращениям;</a:t>
            </a:r>
          </a:p>
          <a:p>
            <a:pPr algn="just"/>
            <a:r>
              <a:rPr lang="ru-RU" sz="1700" dirty="0">
                <a:solidFill>
                  <a:prstClr val="black"/>
                </a:solidFill>
                <a:latin typeface="Times New Roman" panose="02020603050405020304" pitchFamily="18" charset="0"/>
                <a:cs typeface="Times New Roman" panose="02020603050405020304" pitchFamily="18" charset="0"/>
              </a:rPr>
              <a:t>при представлении контролируемым лицом документов и (или) сведений об исполнении предписания или иного решения контрольного (надзорного) органа в целях получения или возобновления ранее приостановленного действия лицензии, аккредитации или иного документа, имеющего разрешительный характер;</a:t>
            </a:r>
          </a:p>
          <a:p>
            <a:pPr algn="just"/>
            <a:r>
              <a:rPr lang="ru-RU" sz="1700" dirty="0" smtClean="0">
                <a:solidFill>
                  <a:prstClr val="black"/>
                </a:solidFill>
                <a:latin typeface="Times New Roman" panose="02020603050405020304" pitchFamily="18" charset="0"/>
                <a:cs typeface="Times New Roman" panose="02020603050405020304" pitchFamily="18" charset="0"/>
              </a:rPr>
              <a:t>поступление </a:t>
            </a:r>
            <a:r>
              <a:rPr lang="ru-RU" sz="1700" dirty="0">
                <a:solidFill>
                  <a:prstClr val="black"/>
                </a:solidFill>
                <a:latin typeface="Times New Roman" panose="02020603050405020304" pitchFamily="18" charset="0"/>
                <a:cs typeface="Times New Roman" panose="02020603050405020304" pitchFamily="18" charset="0"/>
              </a:rPr>
              <a:t>в орган государственного контроля (надзора), орган муниципального контроля заявления от юридического лица или индивидуального предпринимателя о предоставлении правового статуса, специального разрешения (лицензии) на право осуществления отдельных видов деятельности или разрешения (согласования) на осуществление иных юридически значимых действий, если проведение соответствующей внеплановой проверки юридического лица, индивидуального предпринимателя предусмотрено правилами предоставления правового статуса, специального разрешения (лицензии), выдачи разрешения (согласования);</a:t>
            </a:r>
          </a:p>
          <a:p>
            <a:pPr algn="just"/>
            <a:r>
              <a:rPr lang="ru-RU" altLang="ru-RU" sz="1700" dirty="0" smtClean="0">
                <a:solidFill>
                  <a:srgbClr val="000000"/>
                </a:solidFill>
                <a:latin typeface="Times New Roman" pitchFamily="18" charset="0"/>
                <a:cs typeface="Times New Roman" pitchFamily="18" charset="0"/>
              </a:rPr>
              <a:t> </a:t>
            </a:r>
            <a:endParaRPr lang="ru-RU" altLang="ru-RU" sz="1700" dirty="0">
              <a:solidFill>
                <a:srgbClr val="000000"/>
              </a:solidFill>
              <a:latin typeface="Times New Roman" pitchFamily="18" charset="0"/>
              <a:cs typeface="Times New Roman" pitchFamily="18" charset="0"/>
            </a:endParaRPr>
          </a:p>
          <a:p>
            <a:pPr algn="ctr">
              <a:spcBef>
                <a:spcPct val="0"/>
              </a:spcBef>
            </a:pPr>
            <a:endParaRPr lang="ru-RU" altLang="ru-RU" sz="2000" b="1" dirty="0">
              <a:solidFill>
                <a:prstClr val="black"/>
              </a:solidFill>
              <a:latin typeface="Times New Roman" pitchFamily="18" charset="0"/>
              <a:cs typeface="Times New Roman" pitchFamily="18" charset="0"/>
            </a:endParaRPr>
          </a:p>
          <a:p>
            <a:pPr algn="ctr">
              <a:spcBef>
                <a:spcPct val="0"/>
              </a:spcBef>
            </a:pPr>
            <a:endParaRPr lang="ru-RU" altLang="ru-RU" sz="2000" b="1" dirty="0">
              <a:solidFill>
                <a:prstClr val="black"/>
              </a:solidFill>
              <a:latin typeface="Times New Roman" pitchFamily="18" charset="0"/>
              <a:cs typeface="Times New Roman" pitchFamily="18" charset="0"/>
            </a:endParaRPr>
          </a:p>
          <a:p>
            <a:pPr algn="ctr">
              <a:spcBef>
                <a:spcPct val="0"/>
              </a:spcBef>
            </a:pPr>
            <a:endParaRPr lang="ru-RU" altLang="ru-RU" sz="2000" b="1" dirty="0">
              <a:solidFill>
                <a:prstClr val="black"/>
              </a:solidFill>
              <a:latin typeface="Times New Roman" pitchFamily="18" charset="0"/>
              <a:cs typeface="Times New Roman" pitchFamily="18" charset="0"/>
            </a:endParaRPr>
          </a:p>
          <a:p>
            <a:pPr algn="ctr">
              <a:spcBef>
                <a:spcPct val="0"/>
              </a:spcBef>
            </a:pPr>
            <a:endParaRPr lang="ru-RU" altLang="ru-RU" sz="2000" dirty="0">
              <a:solidFill>
                <a:prstClr val="black"/>
              </a:solidFill>
              <a:latin typeface="Times New Roman" pitchFamily="18" charset="0"/>
              <a:cs typeface="Times New Roman" pitchFamily="18" charset="0"/>
            </a:endParaRPr>
          </a:p>
          <a:p>
            <a:pPr algn="ctr"/>
            <a:endParaRPr lang="ru-RU" altLang="ru-RU" sz="2000" dirty="0">
              <a:solidFill>
                <a:srgbClr val="000000"/>
              </a:solidFill>
              <a:latin typeface="Times New Roman" pitchFamily="18" charset="0"/>
              <a:cs typeface="Times New Roman" pitchFamily="18" charset="0"/>
            </a:endParaRPr>
          </a:p>
          <a:p>
            <a:endParaRPr lang="ru-RU" sz="2200" dirty="0">
              <a:solidFill>
                <a:prstClr val="black"/>
              </a:solidFill>
            </a:endParaRPr>
          </a:p>
          <a:p>
            <a:pPr algn="ctr"/>
            <a:endParaRPr lang="ru-RU" sz="26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1615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532356" y="300801"/>
            <a:ext cx="11680521" cy="5663089"/>
          </a:xfrm>
          <a:prstGeom prst="rect">
            <a:avLst/>
          </a:prstGeom>
        </p:spPr>
        <p:txBody>
          <a:bodyPr wrap="square">
            <a:spAutoFit/>
          </a:bodyPr>
          <a:lstStyle/>
          <a:p>
            <a:pPr algn="ctr"/>
            <a:r>
              <a:rPr lang="ru-RU" sz="2400" b="1" dirty="0">
                <a:solidFill>
                  <a:srgbClr val="7030A0"/>
                </a:solidFill>
                <a:latin typeface="Times New Roman" panose="02020603050405020304" pitchFamily="18" charset="0"/>
                <a:cs typeface="Times New Roman" panose="02020603050405020304" pitchFamily="18" charset="0"/>
              </a:rPr>
              <a:t>Особенности проведения государственного контроля (надзора) </a:t>
            </a:r>
            <a:endParaRPr lang="ru-RU" sz="2400" b="1" dirty="0" smtClean="0">
              <a:solidFill>
                <a:srgbClr val="7030A0"/>
              </a:solidFill>
              <a:latin typeface="Times New Roman" panose="02020603050405020304" pitchFamily="18" charset="0"/>
              <a:cs typeface="Times New Roman" panose="02020603050405020304" pitchFamily="18" charset="0"/>
            </a:endParaRPr>
          </a:p>
          <a:p>
            <a:pPr algn="ctr"/>
            <a:r>
              <a:rPr lang="ru-RU" sz="2400" b="1" dirty="0" smtClean="0">
                <a:solidFill>
                  <a:srgbClr val="7030A0"/>
                </a:solidFill>
                <a:latin typeface="Times New Roman" panose="02020603050405020304" pitchFamily="18" charset="0"/>
                <a:cs typeface="Times New Roman" panose="02020603050405020304" pitchFamily="18" charset="0"/>
              </a:rPr>
              <a:t>с </a:t>
            </a:r>
            <a:r>
              <a:rPr lang="ru-RU" sz="2400" b="1" dirty="0">
                <a:solidFill>
                  <a:srgbClr val="7030A0"/>
                </a:solidFill>
                <a:latin typeface="Times New Roman" panose="02020603050405020304" pitchFamily="18" charset="0"/>
                <a:cs typeface="Times New Roman" panose="02020603050405020304" pitchFamily="18" charset="0"/>
              </a:rPr>
              <a:t>1 января 2023 года</a:t>
            </a:r>
          </a:p>
          <a:p>
            <a:pPr algn="ctr"/>
            <a:r>
              <a:rPr lang="ru-RU" sz="2400" dirty="0" smtClean="0">
                <a:solidFill>
                  <a:prstClr val="black"/>
                </a:solidFill>
                <a:latin typeface="Times New Roman" panose="02020603050405020304" pitchFamily="18" charset="0"/>
                <a:cs typeface="Times New Roman" panose="02020603050405020304" pitchFamily="18" charset="0"/>
              </a:rPr>
              <a:t>Постановление </a:t>
            </a:r>
            <a:r>
              <a:rPr lang="ru-RU" sz="2400" dirty="0">
                <a:solidFill>
                  <a:prstClr val="black"/>
                </a:solidFill>
                <a:latin typeface="Times New Roman" panose="02020603050405020304" pitchFamily="18" charset="0"/>
                <a:cs typeface="Times New Roman" panose="02020603050405020304" pitchFamily="18" charset="0"/>
              </a:rPr>
              <a:t>Правительства Российской Федерации от 10 марта 2022 г. № 336</a:t>
            </a:r>
          </a:p>
          <a:p>
            <a:pPr algn="ctr"/>
            <a:r>
              <a:rPr lang="ru-RU" sz="2400" dirty="0">
                <a:solidFill>
                  <a:prstClr val="black"/>
                </a:solidFill>
                <a:latin typeface="Times New Roman" panose="02020603050405020304" pitchFamily="18" charset="0"/>
                <a:cs typeface="Times New Roman" panose="02020603050405020304" pitchFamily="18" charset="0"/>
              </a:rPr>
              <a:t> «Об особенностях организации и осуществления государственного контроля (надзора), муниципального контроля»</a:t>
            </a:r>
          </a:p>
          <a:p>
            <a:pPr algn="ctr">
              <a:spcBef>
                <a:spcPct val="0"/>
              </a:spcBef>
              <a:defRPr/>
            </a:pPr>
            <a:r>
              <a:rPr lang="ru-RU" sz="2400" b="1" dirty="0" smtClean="0">
                <a:solidFill>
                  <a:prstClr val="black"/>
                </a:solidFill>
                <a:latin typeface="Times New Roman" panose="02020603050405020304" pitchFamily="18" charset="0"/>
                <a:cs typeface="Times New Roman" panose="02020603050405020304" pitchFamily="18" charset="0"/>
              </a:rPr>
              <a:t>Пункт 10</a:t>
            </a:r>
            <a:r>
              <a:rPr lang="ru-RU" sz="2400" dirty="0" smtClean="0">
                <a:solidFill>
                  <a:prstClr val="black"/>
                </a:solidFill>
                <a:latin typeface="Times New Roman" panose="02020603050405020304" pitchFamily="18" charset="0"/>
                <a:cs typeface="Times New Roman" panose="02020603050405020304" pitchFamily="18" charset="0"/>
              </a:rPr>
              <a:t>: </a:t>
            </a:r>
            <a:r>
              <a:rPr lang="ru-RU" sz="2400" dirty="0">
                <a:solidFill>
                  <a:prstClr val="black"/>
                </a:solidFill>
                <a:latin typeface="Times New Roman" panose="02020603050405020304" pitchFamily="18" charset="0"/>
                <a:cs typeface="Times New Roman" panose="02020603050405020304" pitchFamily="18" charset="0"/>
              </a:rPr>
              <a:t>Допускается проведение профилактических мероприятий</a:t>
            </a:r>
            <a:r>
              <a:rPr lang="ru-RU" sz="2400" dirty="0" smtClean="0">
                <a:solidFill>
                  <a:prstClr val="black"/>
                </a:solidFill>
                <a:latin typeface="Times New Roman" panose="02020603050405020304" pitchFamily="18" charset="0"/>
                <a:cs typeface="Times New Roman" panose="02020603050405020304" pitchFamily="18" charset="0"/>
              </a:rPr>
              <a:t>, </a:t>
            </a:r>
            <a:r>
              <a:rPr lang="ru-RU" sz="2400" dirty="0">
                <a:solidFill>
                  <a:prstClr val="black"/>
                </a:solidFill>
                <a:latin typeface="Times New Roman" panose="02020603050405020304" pitchFamily="18" charset="0"/>
                <a:cs typeface="Times New Roman" panose="02020603050405020304" pitchFamily="18" charset="0"/>
              </a:rPr>
              <a:t>контрольных (надзорных) мероприятий без </a:t>
            </a:r>
            <a:r>
              <a:rPr lang="ru-RU" sz="2400" dirty="0" smtClean="0">
                <a:solidFill>
                  <a:prstClr val="black"/>
                </a:solidFill>
                <a:latin typeface="Times New Roman" panose="02020603050405020304" pitchFamily="18" charset="0"/>
                <a:cs typeface="Times New Roman" panose="02020603050405020304" pitchFamily="18" charset="0"/>
              </a:rPr>
              <a:t>взаимодействия в отношении контролируемых лиц в </a:t>
            </a:r>
            <a:r>
              <a:rPr lang="ru-RU" sz="2400" dirty="0">
                <a:solidFill>
                  <a:prstClr val="black"/>
                </a:solidFill>
                <a:latin typeface="Times New Roman" panose="02020603050405020304" pitchFamily="18" charset="0"/>
                <a:cs typeface="Times New Roman" panose="02020603050405020304" pitchFamily="18" charset="0"/>
              </a:rPr>
              <a:t>соответствии с Федеральным </a:t>
            </a:r>
            <a:r>
              <a:rPr lang="ru-RU" sz="2400" dirty="0" smtClean="0">
                <a:solidFill>
                  <a:prstClr val="black"/>
                </a:solidFill>
                <a:latin typeface="Times New Roman" panose="02020603050405020304" pitchFamily="18" charset="0"/>
                <a:cs typeface="Times New Roman" panose="02020603050405020304" pitchFamily="18" charset="0"/>
              </a:rPr>
              <a:t>законом </a:t>
            </a:r>
            <a:r>
              <a:rPr lang="ru-RU" sz="2400" dirty="0">
                <a:solidFill>
                  <a:prstClr val="black"/>
                </a:solidFill>
                <a:latin typeface="Times New Roman" panose="02020603050405020304" pitchFamily="18" charset="0"/>
                <a:cs typeface="Times New Roman" panose="02020603050405020304" pitchFamily="18" charset="0"/>
              </a:rPr>
              <a:t>"О государственном контроле (надзоре) и муниципальном контроле в Российской Федерации" и Федеральным </a:t>
            </a:r>
            <a:r>
              <a:rPr lang="ru-RU" sz="2400" dirty="0" smtClean="0">
                <a:solidFill>
                  <a:prstClr val="black"/>
                </a:solidFill>
                <a:latin typeface="Times New Roman" panose="02020603050405020304" pitchFamily="18" charset="0"/>
                <a:cs typeface="Times New Roman" panose="02020603050405020304" pitchFamily="18" charset="0"/>
              </a:rPr>
              <a:t>законом </a:t>
            </a:r>
            <a:r>
              <a:rPr lang="ru-RU" sz="2400" dirty="0">
                <a:solidFill>
                  <a:prstClr val="black"/>
                </a:solidFill>
                <a:latin typeface="Times New Roman" panose="02020603050405020304" pitchFamily="18" charset="0"/>
                <a:cs typeface="Times New Roman" panose="02020603050405020304" pitchFamily="18" charset="0"/>
              </a:rPr>
              <a:t>"О защите прав юридических лиц и индивидуальных предпринимателей при осуществлении государственного контроля (надзора) и муниципального контроля". </a:t>
            </a:r>
            <a:endParaRPr lang="ru-RU" sz="2400" dirty="0" smtClean="0">
              <a:solidFill>
                <a:prstClr val="black"/>
              </a:solidFill>
              <a:latin typeface="Times New Roman" panose="02020603050405020304" pitchFamily="18" charset="0"/>
              <a:cs typeface="Times New Roman" panose="02020603050405020304" pitchFamily="18" charset="0"/>
            </a:endParaRPr>
          </a:p>
          <a:p>
            <a:pPr algn="ctr">
              <a:spcBef>
                <a:spcPct val="0"/>
              </a:spcBef>
              <a:defRPr/>
            </a:pPr>
            <a:r>
              <a:rPr lang="ru-RU" sz="2400" dirty="0" smtClean="0">
                <a:solidFill>
                  <a:prstClr val="black"/>
                </a:solidFill>
                <a:latin typeface="Times New Roman" panose="02020603050405020304" pitchFamily="18" charset="0"/>
                <a:cs typeface="Times New Roman" panose="02020603050405020304" pitchFamily="18" charset="0"/>
              </a:rPr>
              <a:t>Проведение </a:t>
            </a:r>
            <a:r>
              <a:rPr lang="ru-RU" sz="2400" dirty="0">
                <a:solidFill>
                  <a:prstClr val="black"/>
                </a:solidFill>
                <a:latin typeface="Times New Roman" panose="02020603050405020304" pitchFamily="18" charset="0"/>
                <a:cs typeface="Times New Roman" panose="02020603050405020304" pitchFamily="18" charset="0"/>
              </a:rPr>
              <a:t>контрольных (надзорных) мероприятий без взаимодействия, </a:t>
            </a:r>
            <a:r>
              <a:rPr lang="ru-RU" sz="2400" dirty="0" smtClean="0">
                <a:solidFill>
                  <a:prstClr val="black"/>
                </a:solidFill>
                <a:latin typeface="Times New Roman" panose="02020603050405020304" pitchFamily="18" charset="0"/>
                <a:cs typeface="Times New Roman" panose="02020603050405020304" pitchFamily="18" charset="0"/>
              </a:rPr>
              <a:t>не </a:t>
            </a:r>
            <a:r>
              <a:rPr lang="ru-RU" sz="2400" dirty="0">
                <a:solidFill>
                  <a:prstClr val="black"/>
                </a:solidFill>
                <a:latin typeface="Times New Roman" panose="02020603050405020304" pitchFamily="18" charset="0"/>
                <a:cs typeface="Times New Roman" panose="02020603050405020304" pitchFamily="18" charset="0"/>
              </a:rPr>
              <a:t>требует согласования с органами прокуратуры.</a:t>
            </a:r>
          </a:p>
          <a:p>
            <a:pPr algn="ctr">
              <a:spcBef>
                <a:spcPct val="0"/>
              </a:spcBef>
              <a:defRPr/>
            </a:pPr>
            <a:endParaRPr lang="ru-RU" sz="2400" b="1" dirty="0">
              <a:solidFill>
                <a:prstClr val="black"/>
              </a:solidFill>
              <a:latin typeface="Times New Roman" panose="02020603050405020304" pitchFamily="18" charset="0"/>
              <a:cs typeface="Times New Roman" panose="02020603050405020304" pitchFamily="18" charset="0"/>
            </a:endParaRPr>
          </a:p>
          <a:p>
            <a:pPr algn="ctr"/>
            <a:endParaRPr lang="ru-RU" sz="26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9810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5601533"/>
          </a:xfrm>
          <a:prstGeom prst="rect">
            <a:avLst/>
          </a:prstGeom>
        </p:spPr>
        <p:txBody>
          <a:bodyPr wrap="square">
            <a:spAutoFit/>
          </a:bodyPr>
          <a:lstStyle/>
          <a:p>
            <a:pPr algn="ctr"/>
            <a:r>
              <a:rPr lang="ru-RU" altLang="ru-RU" sz="2800" b="1" dirty="0">
                <a:solidFill>
                  <a:srgbClr val="7030A0"/>
                </a:solidFill>
                <a:latin typeface="Times New Roman" pitchFamily="18" charset="0"/>
                <a:cs typeface="Times New Roman" pitchFamily="18" charset="0"/>
              </a:rPr>
              <a:t>Контрольные (надзорные) мероприятия с 01.07.2021</a:t>
            </a:r>
          </a:p>
          <a:p>
            <a:pPr algn="ctr">
              <a:spcBef>
                <a:spcPct val="0"/>
              </a:spcBef>
              <a:defRPr/>
            </a:pPr>
            <a:endParaRPr lang="ru-RU" altLang="ru-RU" sz="2200" dirty="0" smtClean="0">
              <a:solidFill>
                <a:prstClr val="black"/>
              </a:solidFill>
              <a:latin typeface="Times New Roman" pitchFamily="18" charset="0"/>
              <a:cs typeface="Times New Roman" pitchFamily="18" charset="0"/>
            </a:endParaRPr>
          </a:p>
          <a:p>
            <a:pPr algn="ctr">
              <a:spcBef>
                <a:spcPct val="0"/>
              </a:spcBef>
              <a:defRPr/>
            </a:pPr>
            <a:r>
              <a:rPr lang="ru-RU" altLang="ru-RU" sz="2200" dirty="0" smtClean="0">
                <a:solidFill>
                  <a:prstClr val="black"/>
                </a:solidFill>
                <a:latin typeface="Times New Roman" pitchFamily="18" charset="0"/>
                <a:cs typeface="Times New Roman" pitchFamily="18" charset="0"/>
              </a:rPr>
              <a:t>Статья </a:t>
            </a:r>
            <a:r>
              <a:rPr lang="ru-RU" altLang="ru-RU" sz="2200" dirty="0">
                <a:solidFill>
                  <a:prstClr val="black"/>
                </a:solidFill>
                <a:latin typeface="Times New Roman" pitchFamily="18" charset="0"/>
                <a:cs typeface="Times New Roman" pitchFamily="18" charset="0"/>
              </a:rPr>
              <a:t>90 </a:t>
            </a:r>
            <a:r>
              <a:rPr lang="ru-RU" sz="2200" dirty="0">
                <a:solidFill>
                  <a:prstClr val="black"/>
                </a:solidFill>
                <a:latin typeface="Times New Roman" panose="02020603050405020304" pitchFamily="18" charset="0"/>
                <a:cs typeface="Times New Roman" panose="02020603050405020304" pitchFamily="18" charset="0"/>
              </a:rPr>
              <a:t>Федерального закона от 31.07.2020 № 248-ФЗ «О государственном контроле (надзоре) и муниципальном контроле в Российской Федерации</a:t>
            </a:r>
            <a:r>
              <a:rPr lang="ru-RU" sz="2200" dirty="0" smtClean="0">
                <a:solidFill>
                  <a:prstClr val="black"/>
                </a:solidFill>
                <a:latin typeface="Times New Roman" panose="02020603050405020304" pitchFamily="18" charset="0"/>
                <a:cs typeface="Times New Roman" panose="02020603050405020304" pitchFamily="18" charset="0"/>
              </a:rPr>
              <a:t>»</a:t>
            </a:r>
          </a:p>
          <a:p>
            <a:pPr algn="ctr">
              <a:spcBef>
                <a:spcPct val="0"/>
              </a:spcBef>
              <a:defRPr/>
            </a:pPr>
            <a:endParaRPr lang="ru-RU" sz="2200" dirty="0">
              <a:solidFill>
                <a:prstClr val="black"/>
              </a:solidFill>
              <a:latin typeface="Times New Roman" panose="02020603050405020304" pitchFamily="18" charset="0"/>
              <a:cs typeface="Times New Roman" panose="02020603050405020304" pitchFamily="18" charset="0"/>
            </a:endParaRPr>
          </a:p>
          <a:p>
            <a:pPr algn="ctr">
              <a:spcBef>
                <a:spcPct val="0"/>
              </a:spcBef>
              <a:defRPr/>
            </a:pPr>
            <a:r>
              <a:rPr lang="ru-RU" altLang="ru-RU" sz="2200" b="1" dirty="0">
                <a:solidFill>
                  <a:prstClr val="black"/>
                </a:solidFill>
                <a:latin typeface="Times New Roman" pitchFamily="18" charset="0"/>
                <a:cs typeface="Times New Roman" pitchFamily="18" charset="0"/>
              </a:rPr>
              <a:t> Решения, принимаемые по результатам контрольных (надзорных) мероприятий:</a:t>
            </a:r>
          </a:p>
          <a:p>
            <a:pPr algn="just">
              <a:defRPr/>
            </a:pPr>
            <a:r>
              <a:rPr lang="ru-RU" sz="2200" b="1" dirty="0">
                <a:solidFill>
                  <a:prstClr val="black"/>
                </a:solidFill>
                <a:latin typeface="Times New Roman" panose="02020603050405020304" pitchFamily="18" charset="0"/>
                <a:cs typeface="Times New Roman" panose="02020603050405020304" pitchFamily="18" charset="0"/>
              </a:rPr>
              <a:t>Часть 1. </a:t>
            </a:r>
            <a:r>
              <a:rPr lang="ru-RU" sz="2200" dirty="0">
                <a:solidFill>
                  <a:prstClr val="black"/>
                </a:solidFill>
                <a:latin typeface="Times New Roman" panose="02020603050405020304" pitchFamily="18" charset="0"/>
                <a:cs typeface="Times New Roman" panose="02020603050405020304" pitchFamily="18" charset="0"/>
              </a:rPr>
              <a:t>В случае </a:t>
            </a:r>
            <a:r>
              <a:rPr lang="ru-RU" sz="2200" b="1" dirty="0">
                <a:solidFill>
                  <a:prstClr val="black"/>
                </a:solidFill>
                <a:latin typeface="Times New Roman" panose="02020603050405020304" pitchFamily="18" charset="0"/>
                <a:cs typeface="Times New Roman" panose="02020603050405020304" pitchFamily="18" charset="0"/>
              </a:rPr>
              <a:t>отсутствия</a:t>
            </a:r>
            <a:r>
              <a:rPr lang="ru-RU" sz="2200" dirty="0">
                <a:solidFill>
                  <a:prstClr val="black"/>
                </a:solidFill>
                <a:latin typeface="Times New Roman" panose="02020603050405020304" pitchFamily="18" charset="0"/>
                <a:cs typeface="Times New Roman" panose="02020603050405020304" pitchFamily="18" charset="0"/>
              </a:rPr>
              <a:t> </a:t>
            </a:r>
            <a:r>
              <a:rPr lang="ru-RU" sz="2200" b="1" dirty="0">
                <a:solidFill>
                  <a:prstClr val="black"/>
                </a:solidFill>
                <a:latin typeface="Times New Roman" panose="02020603050405020304" pitchFamily="18" charset="0"/>
                <a:cs typeface="Times New Roman" panose="02020603050405020304" pitchFamily="18" charset="0"/>
              </a:rPr>
              <a:t>выявленных нарушений </a:t>
            </a:r>
            <a:r>
              <a:rPr lang="ru-RU" sz="2200" dirty="0">
                <a:solidFill>
                  <a:prstClr val="black"/>
                </a:solidFill>
                <a:latin typeface="Times New Roman" panose="02020603050405020304" pitchFamily="18" charset="0"/>
                <a:cs typeface="Times New Roman" panose="02020603050405020304" pitchFamily="18" charset="0"/>
              </a:rPr>
              <a:t>обязательных требований при проведении контрольного (надзорного) мероприятия сведения об этом вносятся в единый реестр контрольных (надзорных) мероприятий:</a:t>
            </a:r>
          </a:p>
          <a:p>
            <a:pPr algn="just">
              <a:defRPr/>
            </a:pPr>
            <a:r>
              <a:rPr lang="ru-RU" sz="2200" dirty="0">
                <a:solidFill>
                  <a:prstClr val="black"/>
                </a:solidFill>
                <a:latin typeface="Times New Roman" panose="02020603050405020304" pitchFamily="18" charset="0"/>
                <a:cs typeface="Times New Roman" panose="02020603050405020304" pitchFamily="18" charset="0"/>
              </a:rPr>
              <a:t>Инспектор вправе </a:t>
            </a:r>
            <a:r>
              <a:rPr lang="ru-RU" sz="2200" b="1" dirty="0">
                <a:solidFill>
                  <a:prstClr val="black"/>
                </a:solidFill>
                <a:latin typeface="Times New Roman" panose="02020603050405020304" pitchFamily="18" charset="0"/>
                <a:cs typeface="Times New Roman" panose="02020603050405020304" pitchFamily="18" charset="0"/>
              </a:rPr>
              <a:t>выдать рекомендации </a:t>
            </a:r>
            <a:r>
              <a:rPr lang="ru-RU" sz="2200" dirty="0">
                <a:solidFill>
                  <a:prstClr val="black"/>
                </a:solidFill>
                <a:latin typeface="Times New Roman" panose="02020603050405020304" pitchFamily="18" charset="0"/>
                <a:cs typeface="Times New Roman" panose="02020603050405020304" pitchFamily="18" charset="0"/>
              </a:rPr>
              <a:t>по соблюдению обязательных требований, провести иные мероприятия, направленные на профилактику рисков причинения вреда (ущерба) охраняемым законом ценностям.</a:t>
            </a:r>
          </a:p>
          <a:p>
            <a:pPr algn="ctr">
              <a:spcBef>
                <a:spcPct val="0"/>
              </a:spcBef>
            </a:pPr>
            <a:endParaRPr lang="ru-RU" altLang="ru-RU" sz="2000" dirty="0">
              <a:solidFill>
                <a:prstClr val="black"/>
              </a:solidFill>
              <a:latin typeface="Times New Roman" pitchFamily="18" charset="0"/>
              <a:cs typeface="Times New Roman" pitchFamily="18" charset="0"/>
            </a:endParaRPr>
          </a:p>
          <a:p>
            <a:pPr algn="ctr"/>
            <a:endParaRPr lang="ru-RU" altLang="ru-RU" sz="2000" dirty="0">
              <a:solidFill>
                <a:srgbClr val="000000"/>
              </a:solidFill>
              <a:latin typeface="Times New Roman" pitchFamily="18" charset="0"/>
              <a:cs typeface="Times New Roman" pitchFamily="18" charset="0"/>
            </a:endParaRPr>
          </a:p>
          <a:p>
            <a:endParaRPr lang="ru-RU" sz="2200" dirty="0">
              <a:solidFill>
                <a:prstClr val="black"/>
              </a:solidFill>
            </a:endParaRPr>
          </a:p>
          <a:p>
            <a:pPr algn="ctr"/>
            <a:endParaRPr lang="ru-RU" sz="26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0890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957645" y="300801"/>
            <a:ext cx="10894313" cy="6986528"/>
          </a:xfrm>
          <a:prstGeom prst="rect">
            <a:avLst/>
          </a:prstGeom>
        </p:spPr>
        <p:txBody>
          <a:bodyPr wrap="square">
            <a:spAutoFit/>
          </a:bodyPr>
          <a:lstStyle/>
          <a:p>
            <a:pPr algn="ctr"/>
            <a:r>
              <a:rPr lang="ru-RU" altLang="ru-RU" sz="2800" b="1" dirty="0">
                <a:solidFill>
                  <a:srgbClr val="7030A0"/>
                </a:solidFill>
                <a:latin typeface="Times New Roman" pitchFamily="18" charset="0"/>
                <a:cs typeface="Times New Roman" pitchFamily="18" charset="0"/>
              </a:rPr>
              <a:t>Контрольные (надзорные) мероприятия с 01.07.2021</a:t>
            </a:r>
          </a:p>
          <a:p>
            <a:pPr algn="ctr">
              <a:buFontTx/>
              <a:buNone/>
              <a:defRPr/>
            </a:pPr>
            <a:r>
              <a:rPr lang="ru-RU" altLang="ru-RU" sz="2000" b="1" dirty="0" smtClean="0">
                <a:solidFill>
                  <a:srgbClr val="000000"/>
                </a:solidFill>
                <a:latin typeface="Times New Roman" pitchFamily="18" charset="0"/>
                <a:cs typeface="Times New Roman" pitchFamily="18" charset="0"/>
              </a:rPr>
              <a:t>С </a:t>
            </a:r>
            <a:r>
              <a:rPr lang="ru-RU" altLang="ru-RU" sz="2000" b="1" dirty="0">
                <a:solidFill>
                  <a:srgbClr val="000000"/>
                </a:solidFill>
                <a:latin typeface="Times New Roman" pitchFamily="18" charset="0"/>
                <a:cs typeface="Times New Roman" pitchFamily="18" charset="0"/>
              </a:rPr>
              <a:t>1 июля 2021 года государственный контроль (надзор) в сфере образования осуществляется в соответствии с требованиями:</a:t>
            </a:r>
          </a:p>
          <a:p>
            <a:pPr marL="342900" indent="-342900" algn="just">
              <a:buFont typeface="Wingdings" panose="05000000000000000000" pitchFamily="2" charset="2"/>
              <a:buChar char="ü"/>
              <a:defRPr/>
            </a:pPr>
            <a:r>
              <a:rPr lang="ru-RU" sz="2000" b="1" dirty="0">
                <a:latin typeface="Times New Roman" panose="02020603050405020304" pitchFamily="18" charset="0"/>
                <a:cs typeface="Times New Roman" panose="02020603050405020304" pitchFamily="18" charset="0"/>
              </a:rPr>
              <a:t>Федерального закона</a:t>
            </a:r>
            <a:r>
              <a:rPr lang="ru-RU" sz="2000" dirty="0">
                <a:latin typeface="Times New Roman" panose="02020603050405020304" pitchFamily="18" charset="0"/>
                <a:cs typeface="Times New Roman" panose="02020603050405020304" pitchFamily="18" charset="0"/>
              </a:rPr>
              <a:t> от 29 декабря 2012 года № 273-ФЗ «Об образовании в Российской Федерации» </a:t>
            </a:r>
            <a:r>
              <a:rPr lang="ru-RU" sz="2000" dirty="0" smtClean="0">
                <a:latin typeface="Times New Roman" panose="02020603050405020304" pitchFamily="18" charset="0"/>
                <a:cs typeface="Times New Roman" panose="02020603050405020304" pitchFamily="18" charset="0"/>
              </a:rPr>
              <a:t>(далее – Закон об образовании; ст.93</a:t>
            </a:r>
            <a:r>
              <a:rPr lang="ru-RU" sz="2000" dirty="0">
                <a:latin typeface="Times New Roman" panose="02020603050405020304" pitchFamily="18" charset="0"/>
                <a:cs typeface="Times New Roman" panose="02020603050405020304" pitchFamily="18" charset="0"/>
              </a:rPr>
              <a:t>, 93,1</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defRPr/>
            </a:pPr>
            <a:r>
              <a:rPr lang="ru-RU" sz="2000" b="1" dirty="0">
                <a:latin typeface="Times New Roman" panose="02020603050405020304" pitchFamily="18" charset="0"/>
                <a:cs typeface="Times New Roman" panose="02020603050405020304" pitchFamily="18" charset="0"/>
              </a:rPr>
              <a:t>Федерального закона от 31.07.2020 № 248-ФЗ </a:t>
            </a:r>
            <a:r>
              <a:rPr lang="ru-RU" sz="2000" dirty="0">
                <a:latin typeface="Times New Roman" panose="02020603050405020304" pitchFamily="18" charset="0"/>
                <a:cs typeface="Times New Roman" panose="02020603050405020304" pitchFamily="18" charset="0"/>
              </a:rPr>
              <a:t>«О государственном контроле (надзоре) и муниципальном контроле в Российской Федерации</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defRPr/>
            </a:pPr>
            <a:r>
              <a:rPr lang="ru-RU" sz="2000" b="1" dirty="0">
                <a:latin typeface="Times New Roman" panose="02020603050405020304" pitchFamily="18" charset="0"/>
                <a:cs typeface="Times New Roman" panose="02020603050405020304" pitchFamily="18" charset="0"/>
              </a:rPr>
              <a:t>Постановления </a:t>
            </a:r>
            <a:r>
              <a:rPr lang="ru-RU" sz="2000" b="1" dirty="0" smtClean="0">
                <a:latin typeface="Times New Roman" panose="02020603050405020304" pitchFamily="18" charset="0"/>
                <a:cs typeface="Times New Roman" panose="02020603050405020304" pitchFamily="18" charset="0"/>
              </a:rPr>
              <a:t>Правительства </a:t>
            </a:r>
            <a:r>
              <a:rPr lang="ru-RU" sz="2000" b="1" dirty="0">
                <a:latin typeface="Times New Roman" panose="02020603050405020304" pitchFamily="18" charset="0"/>
                <a:cs typeface="Times New Roman" panose="02020603050405020304" pitchFamily="18" charset="0"/>
              </a:rPr>
              <a:t>Российской Федерации от 25.06.2021 № 997 </a:t>
            </a:r>
            <a:r>
              <a:rPr lang="ru-RU" sz="2000" dirty="0">
                <a:latin typeface="Times New Roman" panose="02020603050405020304" pitchFamily="18" charset="0"/>
                <a:cs typeface="Times New Roman" panose="02020603050405020304" pitchFamily="18" charset="0"/>
              </a:rPr>
              <a:t>«Об утверждении Положения о федеральном государственном контроле (надзоре) в сфере образования</a:t>
            </a:r>
            <a:r>
              <a:rPr lang="ru-RU"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ü"/>
              <a:defRPr/>
            </a:pPr>
            <a:r>
              <a:rPr lang="ru-RU" sz="2000" b="1" dirty="0" smtClean="0">
                <a:latin typeface="Times New Roman" panose="02020603050405020304" pitchFamily="18" charset="0"/>
                <a:cs typeface="Times New Roman" panose="02020603050405020304" pitchFamily="18" charset="0"/>
              </a:rPr>
              <a:t>Приказа </a:t>
            </a:r>
            <a:r>
              <a:rPr lang="ru-RU" sz="2000" b="1" dirty="0" err="1" smtClean="0">
                <a:latin typeface="Times New Roman" panose="02020603050405020304" pitchFamily="18" charset="0"/>
                <a:cs typeface="Times New Roman" panose="02020603050405020304" pitchFamily="18" charset="0"/>
              </a:rPr>
              <a:t>Рособрнадзора</a:t>
            </a:r>
            <a:r>
              <a:rPr lang="ru-RU" sz="2000" b="1" dirty="0" smtClean="0">
                <a:latin typeface="Times New Roman" panose="02020603050405020304" pitchFamily="18" charset="0"/>
                <a:cs typeface="Times New Roman" panose="02020603050405020304" pitchFamily="18" charset="0"/>
              </a:rPr>
              <a:t> от 22 декабря 2022 г. № 1281 </a:t>
            </a:r>
            <a:r>
              <a:rPr lang="ru-RU" sz="2000" dirty="0" smtClean="0">
                <a:latin typeface="Times New Roman" panose="02020603050405020304" pitchFamily="18" charset="0"/>
                <a:cs typeface="Times New Roman" panose="02020603050405020304" pitchFamily="18" charset="0"/>
              </a:rPr>
              <a:t>«Об утверждении порядка осуществления органами государственной власти субъектов Российской </a:t>
            </a:r>
            <a:r>
              <a:rPr lang="ru-RU" sz="2000" dirty="0">
                <a:latin typeface="Times New Roman" panose="02020603050405020304" pitchFamily="18" charset="0"/>
                <a:cs typeface="Times New Roman" panose="02020603050405020304" pitchFamily="18" charset="0"/>
              </a:rPr>
              <a:t>Ф</a:t>
            </a:r>
            <a:r>
              <a:rPr lang="ru-RU" sz="2000" dirty="0" smtClean="0">
                <a:latin typeface="Times New Roman" panose="02020603050405020304" pitchFamily="18" charset="0"/>
                <a:cs typeface="Times New Roman" panose="02020603050405020304" pitchFamily="18" charset="0"/>
              </a:rPr>
              <a:t>едерации, осуществляющими переданные полномочия Российской </a:t>
            </a:r>
            <a:r>
              <a:rPr lang="ru-RU" sz="2000" dirty="0">
                <a:latin typeface="Times New Roman" panose="02020603050405020304" pitchFamily="18" charset="0"/>
                <a:cs typeface="Times New Roman" panose="02020603050405020304" pitchFamily="18" charset="0"/>
              </a:rPr>
              <a:t>Ф</a:t>
            </a:r>
            <a:r>
              <a:rPr lang="ru-RU" sz="2000" dirty="0" smtClean="0">
                <a:latin typeface="Times New Roman" panose="02020603050405020304" pitchFamily="18" charset="0"/>
                <a:cs typeface="Times New Roman" panose="02020603050405020304" pitchFamily="18" charset="0"/>
              </a:rPr>
              <a:t>едерации в сфере образования, государственного контроля (надзора) за реализацией органами местного самоуправления полномочий в сфере образования»;</a:t>
            </a:r>
            <a:endParaRPr lang="ru-RU" sz="2000" b="1"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defRPr/>
            </a:pPr>
            <a:r>
              <a:rPr lang="ru-RU" sz="2000" b="1" dirty="0" smtClean="0">
                <a:latin typeface="Times New Roman" panose="02020603050405020304" pitchFamily="18" charset="0"/>
                <a:cs typeface="Times New Roman" panose="02020603050405020304" pitchFamily="18" charset="0"/>
              </a:rPr>
              <a:t>Приказа </a:t>
            </a:r>
            <a:r>
              <a:rPr lang="ru-RU" sz="2000" b="1" dirty="0">
                <a:latin typeface="Times New Roman" panose="02020603050405020304" pitchFamily="18" charset="0"/>
                <a:cs typeface="Times New Roman" panose="02020603050405020304" pitchFamily="18" charset="0"/>
              </a:rPr>
              <a:t>Министерства экономического развития Российской Федерации </a:t>
            </a:r>
            <a:r>
              <a:rPr lang="ru-RU" sz="2000" dirty="0">
                <a:latin typeface="Times New Roman" panose="02020603050405020304" pitchFamily="18" charset="0"/>
                <a:cs typeface="Times New Roman" panose="02020603050405020304" pitchFamily="18" charset="0"/>
              </a:rPr>
              <a:t>от 31 марта 2021 года № 151 «О типовых формах документов, используемых контрольным (надзорным) органом» (утверждены формы </a:t>
            </a:r>
            <a:r>
              <a:rPr lang="ru-RU" altLang="ru-RU" sz="2000" dirty="0">
                <a:latin typeface="Times New Roman" panose="02020603050405020304" pitchFamily="18" charset="0"/>
                <a:cs typeface="Times New Roman" panose="02020603050405020304" pitchFamily="18" charset="0"/>
              </a:rPr>
              <a:t>решения о проведении выездной проверки, документарной проверки, формы актов  документарной, выездной проверок, форма предостережения о недопустимости нарушения обязательных требований).</a:t>
            </a:r>
          </a:p>
          <a:p>
            <a:pPr algn="ctr">
              <a:buFontTx/>
              <a:buNone/>
              <a:defRPr/>
            </a:pPr>
            <a:r>
              <a:rPr lang="ru-RU" altLang="ru-RU" sz="2000" b="1" dirty="0">
                <a:solidFill>
                  <a:srgbClr val="000000"/>
                </a:solidFill>
                <a:latin typeface="Times New Roman" pitchFamily="18" charset="0"/>
                <a:cs typeface="Times New Roman" pitchFamily="18" charset="0"/>
              </a:rPr>
              <a:t>Размещены на официальном сайте комитета общего и профессионального образования Ленинградской </a:t>
            </a:r>
            <a:r>
              <a:rPr lang="ru-RU" altLang="ru-RU" sz="2000" b="1" dirty="0" smtClean="0">
                <a:solidFill>
                  <a:srgbClr val="000000"/>
                </a:solidFill>
                <a:latin typeface="Times New Roman" pitchFamily="18" charset="0"/>
                <a:cs typeface="Times New Roman" pitchFamily="18" charset="0"/>
              </a:rPr>
              <a:t>области</a:t>
            </a:r>
            <a:endParaRPr lang="ru-RU" altLang="ru-RU" sz="2000" b="1"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845434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6986528"/>
          </a:xfrm>
          <a:prstGeom prst="rect">
            <a:avLst/>
          </a:prstGeom>
        </p:spPr>
        <p:txBody>
          <a:bodyPr wrap="square">
            <a:spAutoFit/>
          </a:bodyPr>
          <a:lstStyle/>
          <a:p>
            <a:pPr algn="ctr"/>
            <a:r>
              <a:rPr lang="ru-RU" altLang="ru-RU" sz="2000" b="1" dirty="0">
                <a:solidFill>
                  <a:srgbClr val="7030A0"/>
                </a:solidFill>
                <a:latin typeface="Times New Roman" pitchFamily="18" charset="0"/>
                <a:cs typeface="Times New Roman" pitchFamily="18" charset="0"/>
              </a:rPr>
              <a:t>Контрольные (надзорные) мероприятия с 01.07.2021</a:t>
            </a:r>
          </a:p>
          <a:p>
            <a:pPr algn="ctr">
              <a:spcBef>
                <a:spcPct val="0"/>
              </a:spcBef>
              <a:defRPr/>
            </a:pPr>
            <a:r>
              <a:rPr lang="ru-RU" altLang="ru-RU" sz="2000" b="1" dirty="0">
                <a:solidFill>
                  <a:prstClr val="black"/>
                </a:solidFill>
                <a:latin typeface="Times New Roman" pitchFamily="18" charset="0"/>
                <a:cs typeface="Times New Roman" pitchFamily="18" charset="0"/>
              </a:rPr>
              <a:t>Статья 90 </a:t>
            </a:r>
            <a:r>
              <a:rPr lang="ru-RU" sz="2000" b="1" dirty="0">
                <a:solidFill>
                  <a:prstClr val="black"/>
                </a:solidFill>
                <a:latin typeface="Times New Roman" panose="02020603050405020304" pitchFamily="18" charset="0"/>
                <a:cs typeface="Times New Roman" panose="02020603050405020304" pitchFamily="18" charset="0"/>
              </a:rPr>
              <a:t>Федерального закона от 31.07.2020 № 248-ФЗ </a:t>
            </a:r>
          </a:p>
          <a:p>
            <a:pPr algn="ctr">
              <a:spcBef>
                <a:spcPct val="0"/>
              </a:spcBef>
              <a:defRPr/>
            </a:pPr>
            <a:r>
              <a:rPr lang="ru-RU" sz="2000" dirty="0">
                <a:solidFill>
                  <a:prstClr val="black"/>
                </a:solidFill>
                <a:latin typeface="Times New Roman" panose="02020603050405020304" pitchFamily="18" charset="0"/>
                <a:cs typeface="Times New Roman" panose="02020603050405020304" pitchFamily="18" charset="0"/>
              </a:rPr>
              <a:t>«О государственном контроле (надзоре) и муниципальном контроле в Российской Федерации»</a:t>
            </a:r>
          </a:p>
          <a:p>
            <a:pPr algn="ctr">
              <a:spcBef>
                <a:spcPct val="0"/>
              </a:spcBef>
              <a:defRPr/>
            </a:pPr>
            <a:r>
              <a:rPr lang="ru-RU" altLang="ru-RU" sz="2000" b="1" dirty="0">
                <a:solidFill>
                  <a:prstClr val="black"/>
                </a:solidFill>
                <a:latin typeface="Times New Roman" pitchFamily="18" charset="0"/>
                <a:cs typeface="Times New Roman" pitchFamily="18" charset="0"/>
              </a:rPr>
              <a:t> Решения, принимаемые по результатам контрольных (надзорных) мероприятий:</a:t>
            </a:r>
          </a:p>
          <a:p>
            <a:pPr algn="just">
              <a:defRPr/>
            </a:pPr>
            <a:r>
              <a:rPr lang="ru-RU" sz="2000" b="1" dirty="0">
                <a:solidFill>
                  <a:prstClr val="black"/>
                </a:solidFill>
                <a:latin typeface="Times New Roman" panose="02020603050405020304" pitchFamily="18" charset="0"/>
                <a:cs typeface="Times New Roman" panose="02020603050405020304" pitchFamily="18" charset="0"/>
              </a:rPr>
              <a:t>Часть 2.</a:t>
            </a:r>
            <a:r>
              <a:rPr lang="ru-RU" sz="2000" dirty="0">
                <a:solidFill>
                  <a:prstClr val="black"/>
                </a:solidFill>
                <a:latin typeface="Times New Roman" panose="02020603050405020304" pitchFamily="18" charset="0"/>
                <a:cs typeface="Times New Roman" panose="02020603050405020304" pitchFamily="18" charset="0"/>
              </a:rPr>
              <a:t> </a:t>
            </a:r>
            <a:r>
              <a:rPr lang="ru-RU" sz="2000" b="1" dirty="0">
                <a:solidFill>
                  <a:prstClr val="black"/>
                </a:solidFill>
                <a:latin typeface="Times New Roman" panose="02020603050405020304" pitchFamily="18" charset="0"/>
                <a:cs typeface="Times New Roman" panose="02020603050405020304" pitchFamily="18" charset="0"/>
              </a:rPr>
              <a:t>В случае выявления </a:t>
            </a:r>
            <a:r>
              <a:rPr lang="ru-RU" sz="2000" dirty="0">
                <a:solidFill>
                  <a:prstClr val="black"/>
                </a:solidFill>
                <a:latin typeface="Times New Roman" panose="02020603050405020304" pitchFamily="18" charset="0"/>
                <a:cs typeface="Times New Roman" panose="02020603050405020304" pitchFamily="18" charset="0"/>
              </a:rPr>
              <a:t>при проведении контрольного (надзорного) мероприятия </a:t>
            </a:r>
            <a:r>
              <a:rPr lang="ru-RU" sz="2000" b="1" dirty="0">
                <a:solidFill>
                  <a:prstClr val="black"/>
                </a:solidFill>
                <a:latin typeface="Times New Roman" panose="02020603050405020304" pitchFamily="18" charset="0"/>
                <a:cs typeface="Times New Roman" panose="02020603050405020304" pitchFamily="18" charset="0"/>
              </a:rPr>
              <a:t>нарушений обязательных требований</a:t>
            </a:r>
            <a:r>
              <a:rPr lang="ru-RU" sz="2000" dirty="0">
                <a:solidFill>
                  <a:prstClr val="black"/>
                </a:solidFill>
                <a:latin typeface="Times New Roman" panose="02020603050405020304" pitchFamily="18" charset="0"/>
                <a:cs typeface="Times New Roman" panose="02020603050405020304" pitchFamily="18" charset="0"/>
              </a:rPr>
              <a:t> контролируемым лицом контрольный (надзорный) орган в пределах полномочий, предусмотренных законодательством Российской Федерации, обязан:</a:t>
            </a:r>
          </a:p>
          <a:p>
            <a:pPr algn="just">
              <a:defRPr/>
            </a:pPr>
            <a:r>
              <a:rPr lang="ru-RU" sz="2000" dirty="0">
                <a:solidFill>
                  <a:prstClr val="black"/>
                </a:solidFill>
                <a:latin typeface="Times New Roman" panose="02020603050405020304" pitchFamily="18" charset="0"/>
                <a:cs typeface="Times New Roman" panose="02020603050405020304" pitchFamily="18" charset="0"/>
              </a:rPr>
              <a:t>1</a:t>
            </a:r>
            <a:r>
              <a:rPr lang="ru-RU" sz="2000" b="1" dirty="0">
                <a:solidFill>
                  <a:prstClr val="black"/>
                </a:solidFill>
                <a:latin typeface="Times New Roman" panose="02020603050405020304" pitchFamily="18" charset="0"/>
                <a:cs typeface="Times New Roman" panose="02020603050405020304" pitchFamily="18" charset="0"/>
              </a:rPr>
              <a:t>) выдать после оформления акта </a:t>
            </a:r>
            <a:r>
              <a:rPr lang="ru-RU" sz="2000" dirty="0">
                <a:solidFill>
                  <a:prstClr val="black"/>
                </a:solidFill>
                <a:latin typeface="Times New Roman" panose="02020603050405020304" pitchFamily="18" charset="0"/>
                <a:cs typeface="Times New Roman" panose="02020603050405020304" pitchFamily="18" charset="0"/>
              </a:rPr>
              <a:t>контрольного (надзорного) мероприятия контролируемому лицу </a:t>
            </a:r>
            <a:r>
              <a:rPr lang="ru-RU" sz="2000" b="1" dirty="0">
                <a:solidFill>
                  <a:prstClr val="black"/>
                </a:solidFill>
                <a:latin typeface="Times New Roman" panose="02020603050405020304" pitchFamily="18" charset="0"/>
                <a:cs typeface="Times New Roman" panose="02020603050405020304" pitchFamily="18" charset="0"/>
              </a:rPr>
              <a:t>предписание об устранении выявленных нарушений</a:t>
            </a:r>
            <a:r>
              <a:rPr lang="ru-RU" sz="2000" dirty="0">
                <a:solidFill>
                  <a:prstClr val="black"/>
                </a:solidFill>
                <a:latin typeface="Times New Roman" panose="02020603050405020304" pitchFamily="18" charset="0"/>
                <a:cs typeface="Times New Roman" panose="02020603050405020304" pitchFamily="18" charset="0"/>
              </a:rPr>
              <a:t> </a:t>
            </a:r>
            <a:r>
              <a:rPr lang="ru-RU" sz="2000" b="1" dirty="0">
                <a:solidFill>
                  <a:prstClr val="black"/>
                </a:solidFill>
                <a:latin typeface="Times New Roman" panose="02020603050405020304" pitchFamily="18" charset="0"/>
                <a:cs typeface="Times New Roman" panose="02020603050405020304" pitchFamily="18" charset="0"/>
              </a:rPr>
              <a:t>с указанием разумных сроков их устранения</a:t>
            </a:r>
            <a:r>
              <a:rPr lang="ru-RU" sz="2000" dirty="0">
                <a:solidFill>
                  <a:prstClr val="black"/>
                </a:solidFill>
                <a:latin typeface="Times New Roman" panose="02020603050405020304" pitchFamily="18" charset="0"/>
                <a:cs typeface="Times New Roman" panose="02020603050405020304" pitchFamily="18" charset="0"/>
              </a:rPr>
              <a:t>;</a:t>
            </a:r>
          </a:p>
          <a:p>
            <a:pPr algn="just">
              <a:defRPr/>
            </a:pPr>
            <a:r>
              <a:rPr lang="ru-RU" sz="2000" dirty="0">
                <a:solidFill>
                  <a:prstClr val="black"/>
                </a:solidFill>
                <a:latin typeface="Times New Roman" panose="02020603050405020304" pitchFamily="18" charset="0"/>
                <a:cs typeface="Times New Roman" panose="02020603050405020304" pitchFamily="18" charset="0"/>
              </a:rPr>
              <a:t>3) </a:t>
            </a:r>
            <a:r>
              <a:rPr lang="ru-RU" sz="2000" b="1" dirty="0">
                <a:solidFill>
                  <a:prstClr val="black"/>
                </a:solidFill>
                <a:latin typeface="Times New Roman" panose="02020603050405020304" pitchFamily="18" charset="0"/>
                <a:cs typeface="Times New Roman" panose="02020603050405020304" pitchFamily="18" charset="0"/>
              </a:rPr>
              <a:t>при выявлении </a:t>
            </a:r>
            <a:r>
              <a:rPr lang="ru-RU" sz="2000" dirty="0">
                <a:solidFill>
                  <a:prstClr val="black"/>
                </a:solidFill>
                <a:latin typeface="Times New Roman" panose="02020603050405020304" pitchFamily="18" charset="0"/>
                <a:cs typeface="Times New Roman" panose="02020603050405020304" pitchFamily="18" charset="0"/>
              </a:rPr>
              <a:t>в ходе контрольного (надзорного) мероприятия </a:t>
            </a:r>
            <a:r>
              <a:rPr lang="ru-RU" sz="2000" b="1" dirty="0">
                <a:solidFill>
                  <a:prstClr val="black"/>
                </a:solidFill>
                <a:latin typeface="Times New Roman" panose="02020603050405020304" pitchFamily="18" charset="0"/>
                <a:cs typeface="Times New Roman" panose="02020603050405020304" pitchFamily="18" charset="0"/>
              </a:rPr>
              <a:t>признаков</a:t>
            </a:r>
            <a:r>
              <a:rPr lang="ru-RU" sz="2000" dirty="0">
                <a:solidFill>
                  <a:prstClr val="black"/>
                </a:solidFill>
                <a:latin typeface="Times New Roman" panose="02020603050405020304" pitchFamily="18" charset="0"/>
                <a:cs typeface="Times New Roman" panose="02020603050405020304" pitchFamily="18" charset="0"/>
              </a:rPr>
              <a:t> </a:t>
            </a:r>
            <a:r>
              <a:rPr lang="ru-RU" sz="2000" b="1" dirty="0">
                <a:solidFill>
                  <a:prstClr val="black"/>
                </a:solidFill>
                <a:latin typeface="Times New Roman" panose="02020603050405020304" pitchFamily="18" charset="0"/>
                <a:cs typeface="Times New Roman" panose="02020603050405020304" pitchFamily="18" charset="0"/>
              </a:rPr>
              <a:t>административного правонарушения</a:t>
            </a:r>
            <a:r>
              <a:rPr lang="ru-RU" sz="2000" dirty="0">
                <a:solidFill>
                  <a:prstClr val="black"/>
                </a:solidFill>
                <a:latin typeface="Times New Roman" panose="02020603050405020304" pitchFamily="18" charset="0"/>
                <a:cs typeface="Times New Roman" panose="02020603050405020304" pitchFamily="18" charset="0"/>
              </a:rPr>
              <a:t> – составить протокол об административном правонарушении.</a:t>
            </a:r>
          </a:p>
          <a:p>
            <a:pPr algn="ctr"/>
            <a:r>
              <a:rPr lang="ru-RU" sz="2000" b="1" dirty="0">
                <a:latin typeface="Times New Roman" panose="02020603050405020304" pitchFamily="18" charset="0"/>
                <a:cs typeface="Times New Roman" panose="02020603050405020304" pitchFamily="18" charset="0"/>
              </a:rPr>
              <a:t>Постановление Правительства Российской Федерации от 10 марта 2022 г. № </a:t>
            </a:r>
            <a:r>
              <a:rPr lang="ru-RU" sz="2000" b="1" dirty="0" smtClean="0">
                <a:latin typeface="Times New Roman" panose="02020603050405020304" pitchFamily="18" charset="0"/>
                <a:cs typeface="Times New Roman" panose="02020603050405020304" pitchFamily="18" charset="0"/>
              </a:rPr>
              <a:t>336  </a:t>
            </a:r>
          </a:p>
          <a:p>
            <a:pPr algn="ct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Об </a:t>
            </a:r>
            <a:r>
              <a:rPr lang="ru-RU" sz="2000" dirty="0" smtClean="0">
                <a:latin typeface="Times New Roman" panose="02020603050405020304" pitchFamily="18" charset="0"/>
                <a:cs typeface="Times New Roman" panose="02020603050405020304" pitchFamily="18" charset="0"/>
              </a:rPr>
              <a:t>особенностях </a:t>
            </a:r>
            <a:r>
              <a:rPr lang="ru-RU" sz="2000" dirty="0">
                <a:latin typeface="Times New Roman" panose="02020603050405020304" pitchFamily="18" charset="0"/>
                <a:cs typeface="Times New Roman" panose="02020603050405020304" pitchFamily="18" charset="0"/>
              </a:rPr>
              <a:t>организации и осуществления государственного контроля (надзора), </a:t>
            </a:r>
            <a:r>
              <a:rPr lang="ru-RU" sz="2000" dirty="0" smtClean="0">
                <a:latin typeface="Times New Roman" panose="02020603050405020304" pitchFamily="18" charset="0"/>
                <a:cs typeface="Times New Roman" panose="02020603050405020304" pitchFamily="18" charset="0"/>
              </a:rPr>
              <a:t>муниципального </a:t>
            </a:r>
            <a:r>
              <a:rPr lang="ru-RU" sz="2000" dirty="0">
                <a:latin typeface="Times New Roman" panose="02020603050405020304" pitchFamily="18" charset="0"/>
                <a:cs typeface="Times New Roman" panose="02020603050405020304" pitchFamily="18" charset="0"/>
              </a:rPr>
              <a:t>контроля»</a:t>
            </a:r>
          </a:p>
          <a:p>
            <a:pPr algn="ctr">
              <a:spcBef>
                <a:spcPct val="0"/>
              </a:spcBef>
            </a:pPr>
            <a:r>
              <a:rPr lang="ru-RU" sz="2000" b="1" dirty="0" smtClean="0">
                <a:latin typeface="Times New Roman" panose="02020603050405020304" pitchFamily="18" charset="0"/>
                <a:cs typeface="Times New Roman" panose="02020603050405020304" pitchFamily="18" charset="0"/>
              </a:rPr>
              <a:t>Пункт 7(2): </a:t>
            </a:r>
            <a:r>
              <a:rPr lang="ru-RU" sz="2000" dirty="0" smtClean="0">
                <a:latin typeface="Times New Roman" panose="02020603050405020304" pitchFamily="18" charset="0"/>
                <a:cs typeface="Times New Roman" panose="02020603050405020304" pitchFamily="18" charset="0"/>
              </a:rPr>
              <a:t>Выдача </a:t>
            </a:r>
            <a:r>
              <a:rPr lang="ru-RU" sz="2000" dirty="0">
                <a:latin typeface="Times New Roman" panose="02020603050405020304" pitchFamily="18" charset="0"/>
                <a:cs typeface="Times New Roman" panose="02020603050405020304" pitchFamily="18" charset="0"/>
              </a:rPr>
              <a:t>предписаний по итогам проведения контрольных (надзорных) мероприятий без взаимодействия с контролируемым лицом не </a:t>
            </a:r>
            <a:r>
              <a:rPr lang="ru-RU" sz="2000" dirty="0" smtClean="0">
                <a:latin typeface="Times New Roman" panose="02020603050405020304" pitchFamily="18" charset="0"/>
                <a:cs typeface="Times New Roman" panose="02020603050405020304" pitchFamily="18" charset="0"/>
              </a:rPr>
              <a:t>допускается.</a:t>
            </a:r>
          </a:p>
          <a:p>
            <a:pPr algn="ctr">
              <a:spcBef>
                <a:spcPct val="0"/>
              </a:spcBef>
            </a:pPr>
            <a:endParaRPr lang="ru-RU" altLang="ru-RU" sz="2000" dirty="0">
              <a:solidFill>
                <a:prstClr val="black"/>
              </a:solidFill>
              <a:latin typeface="Times New Roman" pitchFamily="18" charset="0"/>
              <a:cs typeface="Times New Roman" pitchFamily="18" charset="0"/>
            </a:endParaRPr>
          </a:p>
          <a:p>
            <a:pPr algn="ctr"/>
            <a:endParaRPr lang="ru-RU" altLang="ru-RU" sz="2000" dirty="0">
              <a:solidFill>
                <a:srgbClr val="000000"/>
              </a:solidFill>
              <a:latin typeface="Times New Roman" pitchFamily="18" charset="0"/>
              <a:cs typeface="Times New Roman" pitchFamily="18" charset="0"/>
            </a:endParaRPr>
          </a:p>
          <a:p>
            <a:endParaRPr lang="ru-RU" sz="2200" dirty="0">
              <a:solidFill>
                <a:prstClr val="black"/>
              </a:solidFill>
            </a:endParaRPr>
          </a:p>
          <a:p>
            <a:pPr algn="ctr"/>
            <a:endParaRPr lang="ru-RU" sz="26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3667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5878532"/>
          </a:xfrm>
          <a:prstGeom prst="rect">
            <a:avLst/>
          </a:prstGeom>
        </p:spPr>
        <p:txBody>
          <a:bodyPr wrap="square">
            <a:spAutoFit/>
          </a:bodyPr>
          <a:lstStyle/>
          <a:p>
            <a:pPr algn="ctr"/>
            <a:r>
              <a:rPr lang="ru-RU" altLang="ru-RU" sz="2800" b="1" dirty="0">
                <a:solidFill>
                  <a:srgbClr val="7030A0"/>
                </a:solidFill>
                <a:latin typeface="Times New Roman" pitchFamily="18" charset="0"/>
                <a:cs typeface="Times New Roman" pitchFamily="18" charset="0"/>
              </a:rPr>
              <a:t>Контрольные (надзорные) мероприятия с 01.07.2021</a:t>
            </a:r>
          </a:p>
          <a:p>
            <a:pPr algn="ctr">
              <a:buFontTx/>
              <a:buNone/>
            </a:pPr>
            <a:r>
              <a:rPr lang="ru-RU" altLang="ru-RU" sz="2000" b="1" dirty="0">
                <a:solidFill>
                  <a:srgbClr val="000000"/>
                </a:solidFill>
                <a:latin typeface="Times New Roman" pitchFamily="18" charset="0"/>
                <a:cs typeface="Times New Roman" pitchFamily="18" charset="0"/>
              </a:rPr>
              <a:t>Применение риск – ориентированного подхода при</a:t>
            </a:r>
          </a:p>
          <a:p>
            <a:pPr algn="ctr">
              <a:buFontTx/>
              <a:buNone/>
            </a:pPr>
            <a:r>
              <a:rPr lang="ru-RU" altLang="ru-RU" sz="2000" b="1" dirty="0">
                <a:solidFill>
                  <a:srgbClr val="000000"/>
                </a:solidFill>
                <a:latin typeface="Times New Roman" pitchFamily="18" charset="0"/>
                <a:cs typeface="Times New Roman" pitchFamily="18" charset="0"/>
              </a:rPr>
              <a:t>федеральном государственном контроле (надзоре) в сфере образования</a:t>
            </a:r>
          </a:p>
          <a:p>
            <a:pPr algn="ctr">
              <a:buFontTx/>
              <a:buNone/>
            </a:pPr>
            <a:endParaRPr lang="ru-RU" altLang="ru-RU" sz="2000" dirty="0">
              <a:solidFill>
                <a:srgbClr val="000000"/>
              </a:solidFill>
              <a:latin typeface="Times New Roman" pitchFamily="18" charset="0"/>
              <a:cs typeface="Times New Roman" pitchFamily="18" charset="0"/>
            </a:endParaRPr>
          </a:p>
          <a:p>
            <a:pPr algn="ctr">
              <a:spcBef>
                <a:spcPct val="0"/>
              </a:spcBef>
            </a:pPr>
            <a:endParaRPr lang="ru-RU" altLang="ru-RU" sz="2000" b="1" dirty="0">
              <a:latin typeface="Times New Roman" pitchFamily="18" charset="0"/>
              <a:cs typeface="Times New Roman" pitchFamily="18" charset="0"/>
            </a:endParaRPr>
          </a:p>
          <a:p>
            <a:pPr algn="ctr">
              <a:spcBef>
                <a:spcPct val="0"/>
              </a:spcBef>
            </a:pPr>
            <a:r>
              <a:rPr lang="ru-RU" altLang="ru-RU" sz="2000" b="1" dirty="0">
                <a:latin typeface="Times New Roman" pitchFamily="18" charset="0"/>
                <a:cs typeface="Times New Roman" pitchFamily="18" charset="0"/>
              </a:rPr>
              <a:t>Реестр объектов контроля по категориям риска</a:t>
            </a:r>
          </a:p>
          <a:p>
            <a:pPr algn="ctr">
              <a:spcBef>
                <a:spcPct val="0"/>
              </a:spcBef>
            </a:pPr>
            <a:endParaRPr lang="ru-RU" altLang="ru-RU" sz="2000" b="1" dirty="0">
              <a:latin typeface="Times New Roman" pitchFamily="18" charset="0"/>
              <a:cs typeface="Times New Roman" pitchFamily="18" charset="0"/>
            </a:endParaRPr>
          </a:p>
          <a:p>
            <a:pPr algn="ctr">
              <a:spcBef>
                <a:spcPct val="0"/>
              </a:spcBef>
            </a:pPr>
            <a:endParaRPr lang="ru-RU" altLang="ru-RU" sz="2000" b="1" dirty="0">
              <a:latin typeface="Times New Roman" pitchFamily="18" charset="0"/>
              <a:cs typeface="Times New Roman" pitchFamily="18" charset="0"/>
            </a:endParaRPr>
          </a:p>
          <a:p>
            <a:pPr algn="ctr">
              <a:spcBef>
                <a:spcPct val="0"/>
              </a:spcBef>
            </a:pPr>
            <a:r>
              <a:rPr lang="ru-RU" altLang="ru-RU" sz="2000" b="1" dirty="0">
                <a:latin typeface="Times New Roman" pitchFamily="18" charset="0"/>
                <a:cs typeface="Times New Roman" pitchFamily="18" charset="0"/>
              </a:rPr>
              <a:t>Формирование плана проведения плановых контрольных (надзорных) мероприятий на </a:t>
            </a:r>
            <a:r>
              <a:rPr lang="ru-RU" altLang="ru-RU" sz="2000" b="1" dirty="0" smtClean="0">
                <a:latin typeface="Times New Roman" pitchFamily="18" charset="0"/>
                <a:cs typeface="Times New Roman" pitchFamily="18" charset="0"/>
              </a:rPr>
              <a:t>календарный  </a:t>
            </a:r>
            <a:r>
              <a:rPr lang="ru-RU" altLang="ru-RU" sz="2000" b="1" dirty="0">
                <a:latin typeface="Times New Roman" pitchFamily="18" charset="0"/>
                <a:cs typeface="Times New Roman" pitchFamily="18" charset="0"/>
              </a:rPr>
              <a:t>год</a:t>
            </a:r>
          </a:p>
          <a:p>
            <a:pPr algn="ctr">
              <a:spcBef>
                <a:spcPct val="0"/>
              </a:spcBef>
            </a:pPr>
            <a:r>
              <a:rPr lang="ru-RU" altLang="ru-RU" sz="2000" b="1" dirty="0">
                <a:latin typeface="Times New Roman" pitchFamily="18" charset="0"/>
                <a:cs typeface="Times New Roman" pitchFamily="18" charset="0"/>
              </a:rPr>
              <a:t>Постановление Правительства Российской Федераци</a:t>
            </a:r>
            <a:r>
              <a:rPr lang="ru-RU" altLang="ru-RU" sz="2000" dirty="0">
                <a:latin typeface="Times New Roman" pitchFamily="18" charset="0"/>
                <a:cs typeface="Times New Roman" pitchFamily="18" charset="0"/>
              </a:rPr>
              <a:t>и от 29 декабря 2020 года № 2428 «О порядке формирования плана проведения плановых контрольных (надзорных) мероприятий на очередной календарный год, его согласования с органами прокуратуры, включения в него и исключения из него контрольных (надзорных) мероприятий в течение года».</a:t>
            </a:r>
          </a:p>
          <a:p>
            <a:pPr algn="ctr">
              <a:spcBef>
                <a:spcPct val="0"/>
              </a:spcBef>
            </a:pPr>
            <a:endParaRPr lang="ru-RU" altLang="ru-RU" sz="2000" dirty="0">
              <a:latin typeface="Times New Roman" pitchFamily="18" charset="0"/>
              <a:cs typeface="Times New Roman" pitchFamily="18" charset="0"/>
            </a:endParaRPr>
          </a:p>
          <a:p>
            <a:pPr algn="ctr">
              <a:buFontTx/>
              <a:buNone/>
            </a:pPr>
            <a:endParaRPr lang="ru-RU" altLang="ru-RU" sz="2000" dirty="0">
              <a:solidFill>
                <a:srgbClr val="000000"/>
              </a:solidFill>
              <a:latin typeface="Times New Roman" pitchFamily="18" charset="0"/>
              <a:cs typeface="Times New Roman" pitchFamily="18" charset="0"/>
            </a:endParaRPr>
          </a:p>
          <a:p>
            <a:endParaRPr lang="ru-RU" sz="2200" dirty="0"/>
          </a:p>
          <a:p>
            <a:pPr algn="ctr"/>
            <a:endParaRPr lang="ru-RU" sz="2600" dirty="0">
              <a:latin typeface="Times New Roman" panose="02020603050405020304" pitchFamily="18" charset="0"/>
              <a:cs typeface="Times New Roman" panose="02020603050405020304" pitchFamily="18" charset="0"/>
            </a:endParaRPr>
          </a:p>
        </p:txBody>
      </p:sp>
      <p:sp>
        <p:nvSpPr>
          <p:cNvPr id="2" name="Стрелка вниз 1"/>
          <p:cNvSpPr/>
          <p:nvPr/>
        </p:nvSpPr>
        <p:spPr>
          <a:xfrm>
            <a:off x="6262562" y="1470511"/>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Стрелка вниз 2"/>
          <p:cNvSpPr/>
          <p:nvPr/>
        </p:nvSpPr>
        <p:spPr>
          <a:xfrm>
            <a:off x="6266985" y="2384911"/>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432927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1355440" cy="5324535"/>
          </a:xfrm>
          <a:prstGeom prst="rect">
            <a:avLst/>
          </a:prstGeom>
        </p:spPr>
        <p:txBody>
          <a:bodyPr wrap="square">
            <a:spAutoFit/>
          </a:bodyPr>
          <a:lstStyle/>
          <a:p>
            <a:pPr algn="ctr"/>
            <a:r>
              <a:rPr lang="ru-RU" sz="2000" b="1" dirty="0">
                <a:solidFill>
                  <a:srgbClr val="7030A0"/>
                </a:solidFill>
                <a:latin typeface="Times New Roman" panose="02020603050405020304" pitchFamily="18" charset="0"/>
                <a:cs typeface="Times New Roman" panose="02020603050405020304" pitchFamily="18" charset="0"/>
              </a:rPr>
              <a:t>Особенности проведения государственного контроля (надзора) с 1 января 2023 года</a:t>
            </a:r>
          </a:p>
          <a:p>
            <a:pPr algn="ctr">
              <a:spcBef>
                <a:spcPct val="0"/>
              </a:spcBef>
            </a:pPr>
            <a:r>
              <a:rPr lang="ru-RU" altLang="ru-RU" sz="2000" b="1" dirty="0" smtClean="0">
                <a:latin typeface="Times New Roman" pitchFamily="18" charset="0"/>
                <a:cs typeface="Times New Roman" pitchFamily="18" charset="0"/>
              </a:rPr>
              <a:t>Формирование </a:t>
            </a:r>
            <a:r>
              <a:rPr lang="ru-RU" altLang="ru-RU" sz="2000" b="1" dirty="0">
                <a:latin typeface="Times New Roman" pitchFamily="18" charset="0"/>
                <a:cs typeface="Times New Roman" pitchFamily="18" charset="0"/>
              </a:rPr>
              <a:t>плана проведения плановых контрольных (надзорных) мероприятий </a:t>
            </a:r>
            <a:endParaRPr lang="ru-RU" altLang="ru-RU" sz="2000" b="1" dirty="0" smtClean="0">
              <a:latin typeface="Times New Roman" pitchFamily="18" charset="0"/>
              <a:cs typeface="Times New Roman" pitchFamily="18" charset="0"/>
            </a:endParaRPr>
          </a:p>
          <a:p>
            <a:pPr algn="ctr">
              <a:spcBef>
                <a:spcPct val="0"/>
              </a:spcBef>
            </a:pPr>
            <a:r>
              <a:rPr lang="ru-RU" altLang="ru-RU" sz="2000" b="1" dirty="0" smtClean="0">
                <a:latin typeface="Times New Roman" pitchFamily="18" charset="0"/>
                <a:cs typeface="Times New Roman" pitchFamily="18" charset="0"/>
              </a:rPr>
              <a:t>на календарный  год</a:t>
            </a:r>
          </a:p>
          <a:p>
            <a:pPr algn="ctr"/>
            <a:r>
              <a:rPr lang="ru-RU" sz="2000" b="1" dirty="0">
                <a:latin typeface="Times New Roman" panose="02020603050405020304" pitchFamily="18" charset="0"/>
                <a:cs typeface="Times New Roman" panose="02020603050405020304" pitchFamily="18" charset="0"/>
              </a:rPr>
              <a:t>Постановление Правительства Российской Федерации от 10 марта 2022 г. № 336</a:t>
            </a:r>
          </a:p>
          <a:p>
            <a:pPr algn="ctr"/>
            <a:r>
              <a:rPr lang="ru-RU" sz="2000" dirty="0">
                <a:latin typeface="Times New Roman" panose="02020603050405020304" pitchFamily="18" charset="0"/>
                <a:cs typeface="Times New Roman" panose="02020603050405020304" pitchFamily="18" charset="0"/>
              </a:rPr>
              <a:t> «Об особенностях организации и осуществления государственного контроля (надзора), муниципального контроля»</a:t>
            </a:r>
          </a:p>
          <a:p>
            <a:pPr algn="just">
              <a:spcBef>
                <a:spcPct val="0"/>
              </a:spcBef>
            </a:pPr>
            <a:r>
              <a:rPr lang="ru-RU" sz="2000" b="1" dirty="0">
                <a:latin typeface="Times New Roman" panose="02020603050405020304" pitchFamily="18" charset="0"/>
                <a:cs typeface="Times New Roman" panose="02020603050405020304" pitchFamily="18" charset="0"/>
              </a:rPr>
              <a:t>П</a:t>
            </a:r>
            <a:r>
              <a:rPr lang="ru-RU" sz="2000" b="1" dirty="0" smtClean="0">
                <a:latin typeface="Times New Roman" panose="02020603050405020304" pitchFamily="18" charset="0"/>
                <a:cs typeface="Times New Roman" panose="02020603050405020304" pitchFamily="18" charset="0"/>
              </a:rPr>
              <a:t>ункт 11(3): </a:t>
            </a:r>
            <a:r>
              <a:rPr lang="ru-RU" sz="2000" dirty="0" smtClean="0">
                <a:latin typeface="Times New Roman" panose="02020603050405020304" pitchFamily="18" charset="0"/>
                <a:cs typeface="Times New Roman" panose="02020603050405020304" pitchFamily="18" charset="0"/>
              </a:rPr>
              <a:t>Установить</a:t>
            </a:r>
            <a:r>
              <a:rPr lang="ru-RU" sz="2000" dirty="0">
                <a:latin typeface="Times New Roman" panose="02020603050405020304" pitchFamily="18" charset="0"/>
                <a:cs typeface="Times New Roman" panose="02020603050405020304" pitchFamily="18" charset="0"/>
              </a:rPr>
              <a:t>, что за исключением случаев, предусмотренных </a:t>
            </a:r>
            <a:r>
              <a:rPr lang="ru-RU" sz="2000" dirty="0" smtClean="0">
                <a:latin typeface="Times New Roman" panose="02020603050405020304" pitchFamily="18" charset="0"/>
                <a:cs typeface="Times New Roman" panose="02020603050405020304" pitchFamily="18" charset="0"/>
              </a:rPr>
              <a:t>пунктом 11(4) </a:t>
            </a:r>
            <a:r>
              <a:rPr lang="ru-RU" sz="2000" dirty="0">
                <a:latin typeface="Times New Roman" panose="02020603050405020304" pitchFamily="18" charset="0"/>
                <a:cs typeface="Times New Roman" panose="02020603050405020304" pitchFamily="18" charset="0"/>
              </a:rPr>
              <a:t>настоящего постановления, </a:t>
            </a:r>
            <a:r>
              <a:rPr lang="ru-RU" sz="2000" b="1" dirty="0">
                <a:latin typeface="Times New Roman" panose="02020603050405020304" pitchFamily="18" charset="0"/>
                <a:cs typeface="Times New Roman" panose="02020603050405020304" pitchFamily="18" charset="0"/>
              </a:rPr>
              <a:t>до 2030 года </a:t>
            </a:r>
            <a:r>
              <a:rPr lang="ru-RU" sz="2000" dirty="0">
                <a:latin typeface="Times New Roman" panose="02020603050405020304" pitchFamily="18" charset="0"/>
                <a:cs typeface="Times New Roman" panose="02020603050405020304" pitchFamily="18" charset="0"/>
              </a:rPr>
              <a:t>в планы проведения плановых контрольных (надзорных) мероприятий, планы проведения плановых проверок при осуществлении видов государственного </a:t>
            </a:r>
            <a:r>
              <a:rPr lang="ru-RU" sz="2000" b="1" dirty="0" smtClean="0">
                <a:latin typeface="Times New Roman" panose="02020603050405020304" pitchFamily="18" charset="0"/>
                <a:cs typeface="Times New Roman" panose="02020603050405020304" pitchFamily="18" charset="0"/>
              </a:rPr>
              <a:t>включаются</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плановые контрольные (надзорные) мероприятия, плановые проверки </a:t>
            </a:r>
            <a:r>
              <a:rPr lang="ru-RU" sz="2000" b="1" dirty="0">
                <a:latin typeface="Times New Roman" panose="02020603050405020304" pitchFamily="18" charset="0"/>
                <a:cs typeface="Times New Roman" panose="02020603050405020304" pitchFamily="18" charset="0"/>
              </a:rPr>
              <a:t>только в отношении объектов контроля, отнесенных к </a:t>
            </a:r>
            <a:r>
              <a:rPr lang="ru-RU" sz="2000" b="1" dirty="0" smtClean="0">
                <a:latin typeface="Times New Roman" panose="02020603050405020304" pitchFamily="18" charset="0"/>
                <a:cs typeface="Times New Roman" panose="02020603050405020304" pitchFamily="18" charset="0"/>
              </a:rPr>
              <a:t>категории высокого риска.</a:t>
            </a:r>
          </a:p>
          <a:p>
            <a:pPr algn="just">
              <a:spcBef>
                <a:spcPct val="0"/>
              </a:spcBef>
            </a:pPr>
            <a:endParaRPr lang="ru-RU" sz="2000" dirty="0"/>
          </a:p>
          <a:p>
            <a:pPr algn="just"/>
            <a:r>
              <a:rPr lang="ru-RU" sz="2000" b="1" dirty="0" smtClean="0">
                <a:latin typeface="Times New Roman" panose="02020603050405020304" pitchFamily="18" charset="0"/>
                <a:cs typeface="Times New Roman" panose="02020603050405020304" pitchFamily="18" charset="0"/>
              </a:rPr>
              <a:t>Пункт 11(4): </a:t>
            </a:r>
            <a:r>
              <a:rPr lang="ru-RU" sz="2000" dirty="0">
                <a:latin typeface="Times New Roman" panose="02020603050405020304" pitchFamily="18" charset="0"/>
                <a:cs typeface="Times New Roman" panose="02020603050405020304" pitchFamily="18" charset="0"/>
              </a:rPr>
              <a:t>В планы проведения плановых контрольных (надзорных) мероприятий </a:t>
            </a:r>
            <a:r>
              <a:rPr lang="ru-RU" sz="2000" b="1" dirty="0">
                <a:latin typeface="Times New Roman" panose="02020603050405020304" pitchFamily="18" charset="0"/>
                <a:cs typeface="Times New Roman" panose="02020603050405020304" pitchFamily="18" charset="0"/>
              </a:rPr>
              <a:t>до 2030 года не включаются</a:t>
            </a:r>
            <a:r>
              <a:rPr lang="ru-RU" sz="2000" dirty="0">
                <a:latin typeface="Times New Roman" panose="02020603050405020304" pitchFamily="18" charset="0"/>
                <a:cs typeface="Times New Roman" panose="02020603050405020304" pitchFamily="18" charset="0"/>
              </a:rPr>
              <a:t> плановые контрольные (надзорные) мероприятия в отношении государственных и муниципальных учреждений дошкольного и начального общего образования, основного общего и среднего общего образования, объекты контроля которых отнесены к категориям чрезвычайно высокого и высокого </a:t>
            </a:r>
            <a:r>
              <a:rPr lang="ru-RU" sz="2000" dirty="0" smtClean="0">
                <a:latin typeface="Times New Roman" panose="02020603050405020304" pitchFamily="18" charset="0"/>
                <a:cs typeface="Times New Roman" panose="02020603050405020304" pitchFamily="18" charset="0"/>
              </a:rPr>
              <a:t>риска. </a:t>
            </a: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7484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6063198"/>
          </a:xfrm>
          <a:prstGeom prst="rect">
            <a:avLst/>
          </a:prstGeom>
        </p:spPr>
        <p:txBody>
          <a:bodyPr wrap="square">
            <a:spAutoFit/>
          </a:bodyPr>
          <a:lstStyle/>
          <a:p>
            <a:pPr algn="ctr"/>
            <a:r>
              <a:rPr lang="ru-RU" sz="2000" b="1" dirty="0">
                <a:solidFill>
                  <a:srgbClr val="7030A0"/>
                </a:solidFill>
                <a:latin typeface="Times New Roman" panose="02020603050405020304" pitchFamily="18" charset="0"/>
                <a:cs typeface="Times New Roman" panose="02020603050405020304" pitchFamily="18" charset="0"/>
              </a:rPr>
              <a:t>Особенности проведения государственного контроля (надзора) с 1 января 2023 года</a:t>
            </a:r>
          </a:p>
          <a:p>
            <a:pPr algn="ctr"/>
            <a:r>
              <a:rPr lang="ru-RU" sz="2000" b="1" dirty="0" smtClean="0">
                <a:latin typeface="Times New Roman" panose="02020603050405020304" pitchFamily="18" charset="0"/>
                <a:cs typeface="Times New Roman" panose="02020603050405020304" pitchFamily="18" charset="0"/>
              </a:rPr>
              <a:t>Постановление </a:t>
            </a:r>
            <a:r>
              <a:rPr lang="ru-RU" sz="2000" b="1" dirty="0">
                <a:latin typeface="Times New Roman" panose="02020603050405020304" pitchFamily="18" charset="0"/>
                <a:cs typeface="Times New Roman" panose="02020603050405020304" pitchFamily="18" charset="0"/>
              </a:rPr>
              <a:t>Правительства Российской Федерации от 10 марта 2022 г. № 336</a:t>
            </a:r>
          </a:p>
          <a:p>
            <a:pPr algn="ctr"/>
            <a:r>
              <a:rPr lang="ru-RU" sz="2000" dirty="0">
                <a:latin typeface="Times New Roman" panose="02020603050405020304" pitchFamily="18" charset="0"/>
                <a:cs typeface="Times New Roman" panose="02020603050405020304" pitchFamily="18" charset="0"/>
              </a:rPr>
              <a:t> «Об особенностях организации и осуществления государственного контроля (надзора), муниципального контроля»</a:t>
            </a:r>
          </a:p>
          <a:p>
            <a:pPr algn="just">
              <a:spcBef>
                <a:spcPct val="0"/>
              </a:spcBef>
            </a:pPr>
            <a:r>
              <a:rPr lang="ru-RU" sz="2000" b="1" dirty="0">
                <a:latin typeface="Times New Roman" panose="02020603050405020304" pitchFamily="18" charset="0"/>
                <a:cs typeface="Times New Roman" panose="02020603050405020304" pitchFamily="18" charset="0"/>
              </a:rPr>
              <a:t>П</a:t>
            </a:r>
            <a:r>
              <a:rPr lang="ru-RU" sz="2000" b="1" dirty="0" smtClean="0">
                <a:latin typeface="Times New Roman" panose="02020603050405020304" pitchFamily="18" charset="0"/>
                <a:cs typeface="Times New Roman" panose="02020603050405020304" pitchFamily="18" charset="0"/>
              </a:rPr>
              <a:t>ункт 11(3): </a:t>
            </a:r>
            <a:r>
              <a:rPr lang="ru-RU" sz="2000" dirty="0" smtClean="0">
                <a:latin typeface="Times New Roman" panose="02020603050405020304" pitchFamily="18" charset="0"/>
                <a:cs typeface="Times New Roman" panose="02020603050405020304" pitchFamily="18" charset="0"/>
              </a:rPr>
              <a:t>Контролируемое лицо, включенное в план проверок,  </a:t>
            </a:r>
            <a:r>
              <a:rPr lang="ru-RU" sz="2000" dirty="0">
                <a:latin typeface="Times New Roman" panose="02020603050405020304" pitchFamily="18" charset="0"/>
                <a:cs typeface="Times New Roman" panose="02020603050405020304" pitchFamily="18" charset="0"/>
              </a:rPr>
              <a:t>вправе обратиться в контрольный (надзорный) орган с просьбой о проведении профилактического визита. </a:t>
            </a:r>
            <a:endParaRPr lang="ru-RU" sz="2000" dirty="0" smtClean="0">
              <a:latin typeface="Times New Roman" panose="02020603050405020304" pitchFamily="18" charset="0"/>
              <a:cs typeface="Times New Roman" panose="02020603050405020304" pitchFamily="18" charset="0"/>
            </a:endParaRPr>
          </a:p>
          <a:p>
            <a:pPr algn="just">
              <a:spcBef>
                <a:spcPct val="0"/>
              </a:spcBef>
            </a:pPr>
            <a:r>
              <a:rPr lang="ru-RU" sz="2000" dirty="0" smtClean="0">
                <a:latin typeface="Times New Roman" panose="02020603050405020304" pitchFamily="18" charset="0"/>
                <a:cs typeface="Times New Roman" panose="02020603050405020304" pitchFamily="18" charset="0"/>
              </a:rPr>
              <a:t>В </a:t>
            </a:r>
            <a:r>
              <a:rPr lang="ru-RU" sz="2000" dirty="0">
                <a:latin typeface="Times New Roman" panose="02020603050405020304" pitchFamily="18" charset="0"/>
                <a:cs typeface="Times New Roman" panose="02020603050405020304" pitchFamily="18" charset="0"/>
              </a:rPr>
              <a:t>случае если такое обращение поступило не позднее чем за 2 месяца до даты начала проведения планового контрольного (надзорного) мероприятия, контрольный (надзорный) орган обеспечивает включение профилактического визита в программу профилактики рисков причинения вреда (ущерба) охраняемым законом ценностям. </a:t>
            </a:r>
            <a:endParaRPr lang="ru-RU" sz="2000" dirty="0" smtClean="0">
              <a:latin typeface="Times New Roman" panose="02020603050405020304" pitchFamily="18" charset="0"/>
              <a:cs typeface="Times New Roman" panose="02020603050405020304" pitchFamily="18" charset="0"/>
            </a:endParaRPr>
          </a:p>
          <a:p>
            <a:pPr algn="just">
              <a:spcBef>
                <a:spcPct val="0"/>
              </a:spcBef>
            </a:pPr>
            <a:r>
              <a:rPr lang="ru-RU" sz="2000" dirty="0" smtClean="0">
                <a:latin typeface="Times New Roman" panose="02020603050405020304" pitchFamily="18" charset="0"/>
                <a:cs typeface="Times New Roman" panose="02020603050405020304" pitchFamily="18" charset="0"/>
              </a:rPr>
              <a:t>Такой </a:t>
            </a:r>
            <a:r>
              <a:rPr lang="ru-RU" sz="2000" dirty="0">
                <a:latin typeface="Times New Roman" panose="02020603050405020304" pitchFamily="18" charset="0"/>
                <a:cs typeface="Times New Roman" panose="02020603050405020304" pitchFamily="18" charset="0"/>
              </a:rPr>
              <a:t>профилактический визит проводится не позднее чем за один месяц до даты проведения планового контрольного (надзорного) мероприятия, при этом дата его проведения предварительно согласовывается с контролируемым лицом любым способом, обеспечивающим фиксирование такого согласования. В случае если профилактический визит проведен в течение 3 месяцев до даты проведения планового контрольного (надзорного) мероприятия, контрольный (надзорный) орган вправе принять решение об исключении планового контрольного (надзорного) мероприятия из плана плановых контрольных (надзорных) мероприятий.</a:t>
            </a:r>
          </a:p>
          <a:p>
            <a:endParaRPr lang="ru-RU" sz="2200" dirty="0" smtClean="0"/>
          </a:p>
          <a:p>
            <a:pPr algn="ct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0269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7171194"/>
          </a:xfrm>
          <a:prstGeom prst="rect">
            <a:avLst/>
          </a:prstGeom>
        </p:spPr>
        <p:txBody>
          <a:bodyPr wrap="square">
            <a:spAutoFit/>
          </a:bodyPr>
          <a:lstStyle/>
          <a:p>
            <a:pPr algn="ctr"/>
            <a:r>
              <a:rPr lang="ru-RU" sz="2000" b="1" dirty="0">
                <a:solidFill>
                  <a:srgbClr val="7030A0"/>
                </a:solidFill>
                <a:latin typeface="Times New Roman" panose="02020603050405020304" pitchFamily="18" charset="0"/>
                <a:cs typeface="Times New Roman" panose="02020603050405020304" pitchFamily="18" charset="0"/>
              </a:rPr>
              <a:t>Особенности проведения государственного контроля (надзора) с 1 января 2023 года</a:t>
            </a:r>
          </a:p>
          <a:p>
            <a:pPr algn="ctr"/>
            <a:r>
              <a:rPr lang="ru-RU" sz="2000" b="1" dirty="0" smtClean="0">
                <a:latin typeface="Times New Roman" panose="02020603050405020304" pitchFamily="18" charset="0"/>
                <a:cs typeface="Times New Roman" panose="02020603050405020304" pitchFamily="18" charset="0"/>
              </a:rPr>
              <a:t>Постановление </a:t>
            </a:r>
            <a:r>
              <a:rPr lang="ru-RU" sz="2000" b="1" dirty="0">
                <a:latin typeface="Times New Roman" panose="02020603050405020304" pitchFamily="18" charset="0"/>
                <a:cs typeface="Times New Roman" panose="02020603050405020304" pitchFamily="18" charset="0"/>
              </a:rPr>
              <a:t>Правительства Российской Федерации от 10 марта 2022 г. № 336</a:t>
            </a:r>
          </a:p>
          <a:p>
            <a:pPr algn="ctr"/>
            <a:r>
              <a:rPr lang="ru-RU" sz="2000" dirty="0">
                <a:latin typeface="Times New Roman" panose="02020603050405020304" pitchFamily="18" charset="0"/>
                <a:cs typeface="Times New Roman" panose="02020603050405020304" pitchFamily="18" charset="0"/>
              </a:rPr>
              <a:t> «Об особенностях организации и осуществления государственного контроля (надзора), муниципального контроля</a:t>
            </a:r>
            <a:r>
              <a:rPr lang="ru-RU" sz="2000" dirty="0" smtClean="0">
                <a:latin typeface="Times New Roman" panose="02020603050405020304" pitchFamily="18" charset="0"/>
                <a:cs typeface="Times New Roman" panose="02020603050405020304" pitchFamily="18" charset="0"/>
              </a:rPr>
              <a:t>»</a:t>
            </a:r>
          </a:p>
          <a:p>
            <a:pPr algn="just"/>
            <a:r>
              <a:rPr lang="ru-RU" sz="2000" b="1" dirty="0" smtClean="0">
                <a:latin typeface="Times New Roman" panose="02020603050405020304" pitchFamily="18" charset="0"/>
                <a:cs typeface="Times New Roman" panose="02020603050405020304" pitchFamily="18" charset="0"/>
              </a:rPr>
              <a:t>Пункт 11(4): </a:t>
            </a:r>
            <a:r>
              <a:rPr lang="ru-RU" sz="2000" dirty="0">
                <a:latin typeface="Times New Roman" panose="02020603050405020304" pitchFamily="18" charset="0"/>
                <a:cs typeface="Times New Roman" panose="02020603050405020304" pitchFamily="18" charset="0"/>
              </a:rPr>
              <a:t>В планы проведения плановых контрольных (надзорных) мероприятий до 2030 года не включаются плановые контрольные (надзорные) мероприятия в отношении государственных и муниципальных учреждений дошкольного и начального общего образования, основного общего и среднего общего образования, объекты контроля которых отнесены к категориям чрезвычайно высокого и высокого риска, а в отношении таких учреждений может проводиться профилактический визит продолжительностью один день, не предусматривающий возможность отказа от его проведения.</a:t>
            </a:r>
          </a:p>
          <a:p>
            <a:pPr algn="just"/>
            <a:r>
              <a:rPr lang="ru-RU" sz="2000" b="1" dirty="0" smtClean="0">
                <a:latin typeface="Times New Roman" panose="02020603050405020304" pitchFamily="18" charset="0"/>
                <a:cs typeface="Times New Roman" panose="02020603050405020304" pitchFamily="18" charset="0"/>
              </a:rPr>
              <a:t>Профилактический </a:t>
            </a:r>
            <a:r>
              <a:rPr lang="ru-RU" sz="2000" b="1" dirty="0">
                <a:latin typeface="Times New Roman" panose="02020603050405020304" pitchFamily="18" charset="0"/>
                <a:cs typeface="Times New Roman" panose="02020603050405020304" pitchFamily="18" charset="0"/>
              </a:rPr>
              <a:t>визит </a:t>
            </a:r>
            <a:r>
              <a:rPr lang="ru-RU" sz="2000" dirty="0">
                <a:latin typeface="Times New Roman" panose="02020603050405020304" pitchFamily="18" charset="0"/>
                <a:cs typeface="Times New Roman" panose="02020603050405020304" pitchFamily="18" charset="0"/>
              </a:rPr>
              <a:t>проводится в том числе в целях оценки соблюдения обязательных требований и предусматривает возможность проведения осмотра</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истребования документов, </a:t>
            </a:r>
            <a:r>
              <a:rPr lang="ru-RU" sz="2000" dirty="0" smtClean="0">
                <a:latin typeface="Times New Roman" panose="02020603050405020304" pitchFamily="18" charset="0"/>
                <a:cs typeface="Times New Roman" panose="02020603050405020304" pitchFamily="18" charset="0"/>
              </a:rPr>
              <a:t>экспертизы</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Срок проведения профилактического визита может быть продлен на срок, необходимый для инструментального обследования, но не более 3 рабочих дней.</a:t>
            </a:r>
          </a:p>
          <a:p>
            <a:pPr algn="just"/>
            <a:r>
              <a:rPr lang="ru-RU" sz="2000" dirty="0">
                <a:latin typeface="Times New Roman" panose="02020603050405020304" pitchFamily="18" charset="0"/>
                <a:cs typeface="Times New Roman" panose="02020603050405020304" pitchFamily="18" charset="0"/>
              </a:rPr>
              <a:t>Срок проведения </a:t>
            </a:r>
            <a:r>
              <a:rPr lang="ru-RU" sz="2000" dirty="0" smtClean="0">
                <a:latin typeface="Times New Roman" panose="02020603050405020304" pitchFamily="18" charset="0"/>
                <a:cs typeface="Times New Roman" panose="02020603050405020304" pitchFamily="18" charset="0"/>
              </a:rPr>
              <a:t>вышеуказанного профилактического визита может </a:t>
            </a:r>
            <a:r>
              <a:rPr lang="ru-RU" sz="2000" dirty="0">
                <a:latin typeface="Times New Roman" panose="02020603050405020304" pitchFamily="18" charset="0"/>
                <a:cs typeface="Times New Roman" panose="02020603050405020304" pitchFamily="18" charset="0"/>
              </a:rPr>
              <a:t>быть приостановлен уполномоченным должностным лицом контрольного (надзорного) органа на основании мотивированного представления инспектора в случае, если срок осуществления экспертиз </a:t>
            </a:r>
            <a:r>
              <a:rPr lang="ru-RU" sz="2000" dirty="0" smtClean="0">
                <a:latin typeface="Times New Roman" panose="02020603050405020304" pitchFamily="18" charset="0"/>
                <a:cs typeface="Times New Roman" panose="02020603050405020304" pitchFamily="18" charset="0"/>
              </a:rPr>
              <a:t>превышает </a:t>
            </a:r>
            <a:r>
              <a:rPr lang="ru-RU" sz="2000" dirty="0">
                <a:latin typeface="Times New Roman" panose="02020603050405020304" pitchFamily="18" charset="0"/>
                <a:cs typeface="Times New Roman" panose="02020603050405020304" pitchFamily="18" charset="0"/>
              </a:rPr>
              <a:t>срок проведения профилактического визита, на срок осуществления </a:t>
            </a:r>
            <a:r>
              <a:rPr lang="ru-RU" sz="2000" dirty="0" smtClean="0">
                <a:latin typeface="Times New Roman" panose="02020603050405020304" pitchFamily="18" charset="0"/>
                <a:cs typeface="Times New Roman" panose="02020603050405020304" pitchFamily="18" charset="0"/>
              </a:rPr>
              <a:t>экспертиз. </a:t>
            </a:r>
            <a:r>
              <a:rPr lang="ru-RU" sz="2000" dirty="0">
                <a:latin typeface="Times New Roman" panose="02020603050405020304" pitchFamily="18" charset="0"/>
                <a:cs typeface="Times New Roman" panose="02020603050405020304" pitchFamily="18" charset="0"/>
              </a:rPr>
              <a:t>Срок осуществления экспертиз </a:t>
            </a:r>
            <a:r>
              <a:rPr lang="ru-RU" sz="2000" dirty="0" smtClean="0">
                <a:latin typeface="Times New Roman" panose="02020603050405020304" pitchFamily="18" charset="0"/>
                <a:cs typeface="Times New Roman" panose="02020603050405020304" pitchFamily="18" charset="0"/>
              </a:rPr>
              <a:t>определяется </a:t>
            </a:r>
            <a:r>
              <a:rPr lang="ru-RU" sz="2000" dirty="0">
                <a:latin typeface="Times New Roman" panose="02020603050405020304" pitchFamily="18" charset="0"/>
                <a:cs typeface="Times New Roman" panose="02020603050405020304" pitchFamily="18" charset="0"/>
              </a:rPr>
              <a:t>соответствующими правовыми актами, принятыми в отношении </a:t>
            </a:r>
            <a:r>
              <a:rPr lang="ru-RU" sz="2000" dirty="0" smtClean="0">
                <a:latin typeface="Times New Roman" panose="02020603050405020304" pitchFamily="18" charset="0"/>
                <a:cs typeface="Times New Roman" panose="02020603050405020304" pitchFamily="18" charset="0"/>
              </a:rPr>
              <a:t>экспертиз.</a:t>
            </a:r>
            <a:endParaRPr lang="ru-RU" sz="2000" dirty="0">
              <a:latin typeface="Times New Roman" panose="02020603050405020304" pitchFamily="18" charset="0"/>
              <a:cs typeface="Times New Roman" panose="02020603050405020304" pitchFamily="18" charset="0"/>
            </a:endParaRPr>
          </a:p>
          <a:p>
            <a:pPr algn="ct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4291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6863417"/>
          </a:xfrm>
          <a:prstGeom prst="rect">
            <a:avLst/>
          </a:prstGeom>
        </p:spPr>
        <p:txBody>
          <a:bodyPr wrap="square">
            <a:spAutoFit/>
          </a:bodyPr>
          <a:lstStyle/>
          <a:p>
            <a:pPr algn="ctr"/>
            <a:r>
              <a:rPr lang="ru-RU" sz="2000" b="1" dirty="0">
                <a:solidFill>
                  <a:srgbClr val="7030A0"/>
                </a:solidFill>
                <a:latin typeface="Times New Roman" panose="02020603050405020304" pitchFamily="18" charset="0"/>
                <a:cs typeface="Times New Roman" panose="02020603050405020304" pitchFamily="18" charset="0"/>
              </a:rPr>
              <a:t>Особенности проведения государственного контроля (надзора) с 1 января 2023 года</a:t>
            </a:r>
          </a:p>
          <a:p>
            <a:pPr algn="ctr"/>
            <a:r>
              <a:rPr lang="ru-RU" sz="2000" b="1" dirty="0" smtClean="0">
                <a:latin typeface="Times New Roman" panose="02020603050405020304" pitchFamily="18" charset="0"/>
                <a:cs typeface="Times New Roman" panose="02020603050405020304" pitchFamily="18" charset="0"/>
              </a:rPr>
              <a:t>Постановление </a:t>
            </a:r>
            <a:r>
              <a:rPr lang="ru-RU" sz="2000" b="1" dirty="0">
                <a:latin typeface="Times New Roman" panose="02020603050405020304" pitchFamily="18" charset="0"/>
                <a:cs typeface="Times New Roman" panose="02020603050405020304" pitchFamily="18" charset="0"/>
              </a:rPr>
              <a:t>Правительства Российской Федерации от 10 марта 2022 г. № 336</a:t>
            </a:r>
          </a:p>
          <a:p>
            <a:pPr algn="ctr"/>
            <a:r>
              <a:rPr lang="ru-RU" sz="2000" dirty="0">
                <a:latin typeface="Times New Roman" panose="02020603050405020304" pitchFamily="18" charset="0"/>
                <a:cs typeface="Times New Roman" panose="02020603050405020304" pitchFamily="18" charset="0"/>
              </a:rPr>
              <a:t> «Об особенностях организации и осуществления государственного контроля (надзора), муниципального контроля</a:t>
            </a:r>
            <a:r>
              <a:rPr lang="ru-RU" sz="2000" dirty="0" smtClean="0">
                <a:latin typeface="Times New Roman" panose="02020603050405020304" pitchFamily="18" charset="0"/>
                <a:cs typeface="Times New Roman" panose="02020603050405020304" pitchFamily="18" charset="0"/>
              </a:rPr>
              <a:t>»</a:t>
            </a:r>
          </a:p>
          <a:p>
            <a:pPr algn="just"/>
            <a:r>
              <a:rPr lang="ru-RU" sz="2000" b="1" dirty="0" smtClean="0">
                <a:latin typeface="Times New Roman" panose="02020603050405020304" pitchFamily="18" charset="0"/>
                <a:cs typeface="Times New Roman" panose="02020603050405020304" pitchFamily="18" charset="0"/>
              </a:rPr>
              <a:t>Пункт 11(4): </a:t>
            </a:r>
            <a:r>
              <a:rPr lang="ru-RU" sz="2000" dirty="0" smtClean="0">
                <a:latin typeface="Times New Roman" panose="02020603050405020304" pitchFamily="18" charset="0"/>
                <a:cs typeface="Times New Roman" panose="02020603050405020304" pitchFamily="18" charset="0"/>
              </a:rPr>
              <a:t>Если </a:t>
            </a:r>
            <a:r>
              <a:rPr lang="ru-RU" sz="2000" dirty="0">
                <a:latin typeface="Times New Roman" panose="02020603050405020304" pitchFamily="18" charset="0"/>
                <a:cs typeface="Times New Roman" panose="02020603050405020304" pitchFamily="18" charset="0"/>
              </a:rPr>
              <a:t>по результатам такого профилактического визита выявлены нарушения обязательных требований, то контролируемому лицу или органу, осуществляющему функции и полномочия учредителя контролируемого лица, выдается предписание об устранении выявленных нарушений. В случае выдачи предписания об устранении выявленных нарушений контролируемому лицу копия указанного предписания направляется в орган, осуществляющий функции и полномочия учредителя контролируемого лица.</a:t>
            </a:r>
          </a:p>
          <a:p>
            <a:pPr algn="just"/>
            <a:r>
              <a:rPr lang="ru-RU" sz="2000" dirty="0">
                <a:latin typeface="Times New Roman" panose="02020603050405020304" pitchFamily="18" charset="0"/>
                <a:cs typeface="Times New Roman" panose="02020603050405020304" pitchFamily="18" charset="0"/>
              </a:rPr>
              <a:t>В случае принятия контрольным (надзорным) органом решения о проведении в отношении государственных и муниципальных учреждений дошкольного и начального общего образования, основного общего и среднего общего образования, объекты контроля которых отнесены к категориям </a:t>
            </a:r>
            <a:r>
              <a:rPr lang="ru-RU" sz="2000" dirty="0" smtClean="0">
                <a:latin typeface="Times New Roman" panose="02020603050405020304" pitchFamily="18" charset="0"/>
                <a:cs typeface="Times New Roman" panose="02020603050405020304" pitchFamily="18" charset="0"/>
              </a:rPr>
              <a:t>высокого </a:t>
            </a:r>
            <a:r>
              <a:rPr lang="ru-RU" sz="2000" dirty="0">
                <a:latin typeface="Times New Roman" panose="02020603050405020304" pitchFamily="18" charset="0"/>
                <a:cs typeface="Times New Roman" panose="02020603050405020304" pitchFamily="18" charset="0"/>
              </a:rPr>
              <a:t>риска, профилактического визита, такое профилактическое мероприятие включается в программу профилактики рисков причинения вреда (ущерба) охраняемым законом ценностям в соответствии с </a:t>
            </a:r>
            <a:r>
              <a:rPr lang="ru-RU" sz="2000" dirty="0" smtClean="0">
                <a:latin typeface="Times New Roman" panose="02020603050405020304" pitchFamily="18" charset="0"/>
                <a:cs typeface="Times New Roman" panose="02020603050405020304" pitchFamily="18" charset="0"/>
              </a:rPr>
              <a:t>Правилами </a:t>
            </a:r>
            <a:r>
              <a:rPr lang="ru-RU" sz="2000" dirty="0">
                <a:latin typeface="Times New Roman" panose="02020603050405020304" pitchFamily="18" charset="0"/>
                <a:cs typeface="Times New Roman" panose="02020603050405020304" pitchFamily="18" charset="0"/>
              </a:rPr>
              <a:t>разработки и утверждения контрольными (надзорными) органами программы профилактики рисков причинения вреда (ущерба) охраняемым законом ценностям, утвержденными постановлением Правительства Российской Федерации от 25 июня 2021 г. N 990 "Об утверждении Правил разработки и утверждения контрольными (надзорными) органами программы профилактики рисков причинения вреда (ущерба) охраняемым законом ценностям".</a:t>
            </a:r>
          </a:p>
          <a:p>
            <a:pPr algn="just"/>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7515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732177" y="106648"/>
            <a:ext cx="10894313" cy="5755422"/>
          </a:xfrm>
          <a:prstGeom prst="rect">
            <a:avLst/>
          </a:prstGeom>
        </p:spPr>
        <p:txBody>
          <a:bodyPr wrap="square">
            <a:spAutoFit/>
          </a:bodyPr>
          <a:lstStyle/>
          <a:p>
            <a:pPr algn="ctr">
              <a:spcBef>
                <a:spcPct val="0"/>
              </a:spcBef>
            </a:pPr>
            <a:r>
              <a:rPr lang="ru-RU" sz="2000" b="1" dirty="0">
                <a:solidFill>
                  <a:srgbClr val="7030A0"/>
                </a:solidFill>
                <a:latin typeface="Times New Roman" panose="02020603050405020304" pitchFamily="18" charset="0"/>
                <a:cs typeface="Times New Roman" panose="02020603050405020304" pitchFamily="18" charset="0"/>
              </a:rPr>
              <a:t>Особенности проведения государственного контроля (надзора) с 1 января 2023 года</a:t>
            </a:r>
          </a:p>
          <a:p>
            <a:pPr algn="ctr"/>
            <a:r>
              <a:rPr lang="ru-RU" sz="2000" b="1" dirty="0" smtClean="0">
                <a:latin typeface="Times New Roman" panose="02020603050405020304" pitchFamily="18" charset="0"/>
                <a:cs typeface="Times New Roman" panose="02020603050405020304" pitchFamily="18" charset="0"/>
              </a:rPr>
              <a:t>Постановление </a:t>
            </a:r>
            <a:r>
              <a:rPr lang="ru-RU" sz="2000" b="1" dirty="0">
                <a:latin typeface="Times New Roman" panose="02020603050405020304" pitchFamily="18" charset="0"/>
                <a:cs typeface="Times New Roman" panose="02020603050405020304" pitchFamily="18" charset="0"/>
              </a:rPr>
              <a:t>Правительства Российской Федерации от 10 марта 2022 г. № 336</a:t>
            </a:r>
          </a:p>
          <a:p>
            <a:pPr algn="ctr"/>
            <a:r>
              <a:rPr lang="ru-RU" sz="2000" dirty="0">
                <a:latin typeface="Times New Roman" panose="02020603050405020304" pitchFamily="18" charset="0"/>
                <a:cs typeface="Times New Roman" panose="02020603050405020304" pitchFamily="18" charset="0"/>
              </a:rPr>
              <a:t> «Об особенностях организации и осуществления государственного контроля (надзора), муниципального контроля</a:t>
            </a:r>
            <a:r>
              <a:rPr lang="ru-RU" sz="2000" dirty="0" smtClean="0">
                <a:latin typeface="Times New Roman" panose="02020603050405020304" pitchFamily="18" charset="0"/>
                <a:cs typeface="Times New Roman" panose="02020603050405020304" pitchFamily="18" charset="0"/>
              </a:rPr>
              <a:t>»</a:t>
            </a:r>
          </a:p>
          <a:p>
            <a:pPr algn="just"/>
            <a:r>
              <a:rPr lang="ru-RU" b="1" dirty="0" smtClean="0">
                <a:latin typeface="Times New Roman" panose="02020603050405020304" pitchFamily="18" charset="0"/>
                <a:cs typeface="Times New Roman" panose="02020603050405020304" pitchFamily="18" charset="0"/>
              </a:rPr>
              <a:t>Пункт 11(5): </a:t>
            </a:r>
            <a:r>
              <a:rPr lang="ru-RU" dirty="0">
                <a:latin typeface="Times New Roman" panose="02020603050405020304" pitchFamily="18" charset="0"/>
                <a:cs typeface="Times New Roman" panose="02020603050405020304" pitchFamily="18" charset="0"/>
              </a:rPr>
              <a:t>Установить, что до 2030 года в рамках видов государственного контроля (</a:t>
            </a:r>
            <a:r>
              <a:rPr lang="ru-RU" dirty="0" smtClean="0">
                <a:latin typeface="Times New Roman" panose="02020603050405020304" pitchFamily="18" charset="0"/>
                <a:cs typeface="Times New Roman" panose="02020603050405020304" pitchFamily="18" charset="0"/>
              </a:rPr>
              <a:t>надзора) порядок </a:t>
            </a:r>
            <a:r>
              <a:rPr lang="ru-RU" dirty="0">
                <a:latin typeface="Times New Roman" panose="02020603050405020304" pitchFamily="18" charset="0"/>
                <a:cs typeface="Times New Roman" panose="02020603050405020304" pitchFamily="18" charset="0"/>
              </a:rPr>
              <a:t>организации и осуществления которых регулируются Федеральным </a:t>
            </a:r>
            <a:r>
              <a:rPr lang="ru-RU" dirty="0" smtClean="0">
                <a:latin typeface="Times New Roman" panose="02020603050405020304" pitchFamily="18" charset="0"/>
                <a:cs typeface="Times New Roman" panose="02020603050405020304" pitchFamily="18" charset="0"/>
              </a:rPr>
              <a:t>законом </a:t>
            </a:r>
            <a:r>
              <a:rPr lang="ru-RU" dirty="0">
                <a:latin typeface="Times New Roman" panose="02020603050405020304" pitchFamily="18" charset="0"/>
                <a:cs typeface="Times New Roman" panose="02020603050405020304" pitchFamily="18" charset="0"/>
              </a:rPr>
              <a:t>"О государственном контроле (надзоре) и муниципальном контроле в Российской Федерации", в отношении контролируемых лиц могут быть проведены профилактические визиты, не предусматривающие возможность отказа от их проведения, по следующим основаниям:</a:t>
            </a:r>
          </a:p>
          <a:p>
            <a:pPr algn="just"/>
            <a:r>
              <a:rPr lang="ru-RU" dirty="0">
                <a:latin typeface="Times New Roman" panose="02020603050405020304" pitchFamily="18" charset="0"/>
                <a:cs typeface="Times New Roman" panose="02020603050405020304" pitchFamily="18" charset="0"/>
              </a:rPr>
              <a:t>по поручению Президента Российской Федерации;</a:t>
            </a:r>
          </a:p>
          <a:p>
            <a:pPr algn="just"/>
            <a:r>
              <a:rPr lang="ru-RU" dirty="0">
                <a:latin typeface="Times New Roman" panose="02020603050405020304" pitchFamily="18" charset="0"/>
                <a:cs typeface="Times New Roman" panose="02020603050405020304" pitchFamily="18" charset="0"/>
              </a:rPr>
              <a:t>по поручению Председателя Правительства Российской Федерации;</a:t>
            </a:r>
          </a:p>
          <a:p>
            <a:pPr algn="just"/>
            <a:r>
              <a:rPr lang="ru-RU" dirty="0">
                <a:latin typeface="Times New Roman" panose="02020603050405020304" pitchFamily="18" charset="0"/>
                <a:cs typeface="Times New Roman" panose="02020603050405020304" pitchFamily="18" charset="0"/>
              </a:rPr>
              <a:t>по поручению Заместителя Председателя Правительства Российской Федерации, согласованному с Заместителем Председателя Правительства Российской Федерации - Руководителем Аппарата Правительства Российской Федерации</a:t>
            </a:r>
            <a:r>
              <a:rPr lang="ru-RU" dirty="0" smtClean="0">
                <a:latin typeface="Times New Roman" panose="02020603050405020304" pitchFamily="18" charset="0"/>
                <a:cs typeface="Times New Roman" panose="02020603050405020304" pitchFamily="18" charset="0"/>
              </a:rPr>
              <a:t>.</a:t>
            </a: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Поручения Председателя Правительства Российской Федерации, заместителей Председателя Правительства Российской Федерации о проведении профилактического визита должны содержать следующие сведения:</a:t>
            </a:r>
          </a:p>
          <a:p>
            <a:pPr algn="just"/>
            <a:r>
              <a:rPr lang="ru-RU" dirty="0">
                <a:latin typeface="Times New Roman" panose="02020603050405020304" pitchFamily="18" charset="0"/>
                <a:cs typeface="Times New Roman" panose="02020603050405020304" pitchFamily="18" charset="0"/>
              </a:rPr>
              <a:t>наименование вида контроля, в рамках которого должны быть проведены профилактические визиты;</a:t>
            </a:r>
          </a:p>
          <a:p>
            <a:pPr algn="just"/>
            <a:r>
              <a:rPr lang="ru-RU" dirty="0">
                <a:latin typeface="Times New Roman" panose="02020603050405020304" pitchFamily="18" charset="0"/>
                <a:cs typeface="Times New Roman" panose="02020603050405020304" pitchFamily="18" charset="0"/>
              </a:rPr>
              <a:t>перечень контролируемых лиц, в отношении которых должны быть проведены профилактические визиты;</a:t>
            </a:r>
          </a:p>
          <a:p>
            <a:pPr algn="just"/>
            <a:r>
              <a:rPr lang="ru-RU" dirty="0">
                <a:latin typeface="Times New Roman" panose="02020603050405020304" pitchFamily="18" charset="0"/>
                <a:cs typeface="Times New Roman" panose="02020603050405020304" pitchFamily="18" charset="0"/>
              </a:rPr>
              <a:t>период времени, в течение которого должны быть проведены профилактические визиты</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0755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732177" y="106648"/>
            <a:ext cx="10894313" cy="7171194"/>
          </a:xfrm>
          <a:prstGeom prst="rect">
            <a:avLst/>
          </a:prstGeom>
        </p:spPr>
        <p:txBody>
          <a:bodyPr wrap="square">
            <a:spAutoFit/>
          </a:bodyPr>
          <a:lstStyle/>
          <a:p>
            <a:pPr algn="ctr">
              <a:spcBef>
                <a:spcPct val="0"/>
              </a:spcBef>
            </a:pPr>
            <a:r>
              <a:rPr lang="ru-RU" sz="2000" b="1" dirty="0">
                <a:solidFill>
                  <a:srgbClr val="7030A0"/>
                </a:solidFill>
                <a:latin typeface="Times New Roman" panose="02020603050405020304" pitchFamily="18" charset="0"/>
                <a:cs typeface="Times New Roman" panose="02020603050405020304" pitchFamily="18" charset="0"/>
              </a:rPr>
              <a:t>Особенности проведения государственного контроля (надзора) с 1 января 2023 года</a:t>
            </a:r>
          </a:p>
          <a:p>
            <a:pPr algn="ctr"/>
            <a:r>
              <a:rPr lang="ru-RU" sz="2000" b="1" dirty="0" smtClean="0">
                <a:latin typeface="Times New Roman" panose="02020603050405020304" pitchFamily="18" charset="0"/>
                <a:cs typeface="Times New Roman" panose="02020603050405020304" pitchFamily="18" charset="0"/>
              </a:rPr>
              <a:t>Постановление </a:t>
            </a:r>
            <a:r>
              <a:rPr lang="ru-RU" sz="2000" b="1" dirty="0">
                <a:latin typeface="Times New Roman" panose="02020603050405020304" pitchFamily="18" charset="0"/>
                <a:cs typeface="Times New Roman" panose="02020603050405020304" pitchFamily="18" charset="0"/>
              </a:rPr>
              <a:t>Правительства Российской Федерации от 10 марта 2022 г. № 336</a:t>
            </a:r>
          </a:p>
          <a:p>
            <a:pPr algn="ctr"/>
            <a:r>
              <a:rPr lang="ru-RU" sz="2000" dirty="0">
                <a:latin typeface="Times New Roman" panose="02020603050405020304" pitchFamily="18" charset="0"/>
                <a:cs typeface="Times New Roman" panose="02020603050405020304" pitchFamily="18" charset="0"/>
              </a:rPr>
              <a:t> «Об особенностях организации и осуществления государственного контроля (надзора), муниципального контроля</a:t>
            </a:r>
            <a:r>
              <a:rPr lang="ru-RU" sz="2000" dirty="0" smtClean="0">
                <a:latin typeface="Times New Roman" panose="02020603050405020304" pitchFamily="18" charset="0"/>
                <a:cs typeface="Times New Roman" panose="02020603050405020304" pitchFamily="18" charset="0"/>
              </a:rPr>
              <a:t>»</a:t>
            </a:r>
          </a:p>
          <a:p>
            <a:pPr algn="just"/>
            <a:r>
              <a:rPr lang="ru-RU" sz="2000" b="1" dirty="0" smtClean="0">
                <a:latin typeface="Times New Roman" panose="02020603050405020304" pitchFamily="18" charset="0"/>
                <a:cs typeface="Times New Roman" panose="02020603050405020304" pitchFamily="18" charset="0"/>
              </a:rPr>
              <a:t>Пункт 11(6): </a:t>
            </a:r>
            <a:r>
              <a:rPr lang="ru-RU" sz="2000" dirty="0">
                <a:latin typeface="Times New Roman" panose="02020603050405020304" pitchFamily="18" charset="0"/>
                <a:cs typeface="Times New Roman" panose="02020603050405020304" pitchFamily="18" charset="0"/>
              </a:rPr>
              <a:t>В случае, указанном в </a:t>
            </a:r>
            <a:r>
              <a:rPr lang="ru-RU" sz="2000" dirty="0">
                <a:latin typeface="Times New Roman" panose="02020603050405020304" pitchFamily="18" charset="0"/>
                <a:cs typeface="Times New Roman" panose="02020603050405020304" pitchFamily="18" charset="0"/>
                <a:hlinkClick r:id="rId3" action="ppaction://hlinkfile"/>
              </a:rPr>
              <a:t>пункте 11(5)</a:t>
            </a:r>
            <a:r>
              <a:rPr lang="ru-RU" sz="2000" dirty="0">
                <a:latin typeface="Times New Roman" panose="02020603050405020304" pitchFamily="18" charset="0"/>
                <a:cs typeface="Times New Roman" panose="02020603050405020304" pitchFamily="18" charset="0"/>
              </a:rPr>
              <a:t> настоящего постановления, профилактический визит проводится в том числе в целях оценки соблюдения обязательных требований и предусматривает возможность проведения осмотра</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истребования документов, </a:t>
            </a:r>
            <a:r>
              <a:rPr lang="ru-RU" sz="2000" dirty="0" smtClean="0">
                <a:latin typeface="Times New Roman" panose="02020603050405020304" pitchFamily="18" charset="0"/>
                <a:cs typeface="Times New Roman" panose="02020603050405020304" pitchFamily="18" charset="0"/>
              </a:rPr>
              <a:t>экспертизы</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Срок проведения профилактического визита составляет 1 рабочий </a:t>
            </a:r>
            <a:r>
              <a:rPr lang="ru-RU" sz="2000" dirty="0" smtClean="0">
                <a:latin typeface="Times New Roman" panose="02020603050405020304" pitchFamily="18" charset="0"/>
                <a:cs typeface="Times New Roman" panose="02020603050405020304" pitchFamily="18" charset="0"/>
              </a:rPr>
              <a:t>день.</a:t>
            </a:r>
          </a:p>
          <a:p>
            <a:pPr algn="just"/>
            <a:r>
              <a:rPr lang="ru-RU" sz="2000" dirty="0" smtClean="0">
                <a:latin typeface="Times New Roman" panose="02020603050405020304" pitchFamily="18" charset="0"/>
                <a:cs typeface="Times New Roman" panose="02020603050405020304" pitchFamily="18" charset="0"/>
              </a:rPr>
              <a:t>Срок </a:t>
            </a:r>
            <a:r>
              <a:rPr lang="ru-RU" sz="2000" dirty="0">
                <a:latin typeface="Times New Roman" panose="02020603050405020304" pitchFamily="18" charset="0"/>
                <a:cs typeface="Times New Roman" panose="02020603050405020304" pitchFamily="18" charset="0"/>
              </a:rPr>
              <a:t>проведения профилактического визита может быть приостановлен уполномоченным должностным лицом контрольного (надзорного) органа на основании мотивированного представления инспектора в случае, если срок осуществления экспертиз </a:t>
            </a:r>
            <a:r>
              <a:rPr lang="ru-RU" sz="2000" dirty="0" smtClean="0">
                <a:latin typeface="Times New Roman" panose="02020603050405020304" pitchFamily="18" charset="0"/>
                <a:cs typeface="Times New Roman" panose="02020603050405020304" pitchFamily="18" charset="0"/>
              </a:rPr>
              <a:t>превышает </a:t>
            </a:r>
            <a:r>
              <a:rPr lang="ru-RU" sz="2000" dirty="0">
                <a:latin typeface="Times New Roman" panose="02020603050405020304" pitchFamily="18" charset="0"/>
                <a:cs typeface="Times New Roman" panose="02020603050405020304" pitchFamily="18" charset="0"/>
              </a:rPr>
              <a:t>срок проведения профилактического визита, на срок осуществления </a:t>
            </a:r>
            <a:r>
              <a:rPr lang="ru-RU" sz="2000" dirty="0" smtClean="0">
                <a:latin typeface="Times New Roman" panose="02020603050405020304" pitchFamily="18" charset="0"/>
                <a:cs typeface="Times New Roman" panose="02020603050405020304" pitchFamily="18" charset="0"/>
              </a:rPr>
              <a:t>экспертиз. </a:t>
            </a:r>
            <a:r>
              <a:rPr lang="ru-RU" sz="2000" dirty="0">
                <a:latin typeface="Times New Roman" panose="02020603050405020304" pitchFamily="18" charset="0"/>
                <a:cs typeface="Times New Roman" panose="02020603050405020304" pitchFamily="18" charset="0"/>
              </a:rPr>
              <a:t>Срок осуществления экспертиз </a:t>
            </a:r>
            <a:r>
              <a:rPr lang="ru-RU" sz="2000" dirty="0" smtClean="0">
                <a:latin typeface="Times New Roman" panose="02020603050405020304" pitchFamily="18" charset="0"/>
                <a:cs typeface="Times New Roman" panose="02020603050405020304" pitchFamily="18" charset="0"/>
              </a:rPr>
              <a:t>определяется </a:t>
            </a:r>
            <a:r>
              <a:rPr lang="ru-RU" sz="2000" dirty="0">
                <a:latin typeface="Times New Roman" panose="02020603050405020304" pitchFamily="18" charset="0"/>
                <a:cs typeface="Times New Roman" panose="02020603050405020304" pitchFamily="18" charset="0"/>
              </a:rPr>
              <a:t>соответствующими правовыми актами, принятыми в отношении </a:t>
            </a:r>
            <a:r>
              <a:rPr lang="ru-RU" sz="2000" dirty="0" smtClean="0">
                <a:latin typeface="Times New Roman" panose="02020603050405020304" pitchFamily="18" charset="0"/>
                <a:cs typeface="Times New Roman" panose="02020603050405020304" pitchFamily="18" charset="0"/>
              </a:rPr>
              <a:t>экспертиз.</a:t>
            </a:r>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Если по результатам профилактического визита выявлены нарушения обязательных требований, то контролируемому лицу выдается предписание об устранении выявленных нарушений.</a:t>
            </a:r>
          </a:p>
          <a:p>
            <a:pPr algn="just"/>
            <a:r>
              <a:rPr lang="ru-RU" sz="2000" dirty="0">
                <a:latin typeface="Times New Roman" panose="02020603050405020304" pitchFamily="18" charset="0"/>
                <a:cs typeface="Times New Roman" panose="02020603050405020304" pitchFamily="18" charset="0"/>
              </a:rPr>
              <a:t>В случае, если контролируемое лицо является государственным или муниципальным учреждением, то предписание об устранении выявленных нарушений выдается контролируемому лицу или органу, осуществляющему функции и полномочия учредителя контролируемого лица. В случае выдачи предписания об устранении выявленных нарушений контролируемому лицу копия такого предписания направляется органу, осуществляющему функции и полномочия учредителя контролируемого лица.</a:t>
            </a:r>
          </a:p>
          <a:p>
            <a:endParaRPr lang="ru-RU" sz="2000" dirty="0" smtClean="0"/>
          </a:p>
        </p:txBody>
      </p:sp>
    </p:spTree>
    <p:extLst>
      <p:ext uri="{BB962C8B-B14F-4D97-AF65-F5344CB8AC3E}">
        <p14:creationId xmlns:p14="http://schemas.microsoft.com/office/powerpoint/2010/main" val="3503601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5324535"/>
          </a:xfrm>
          <a:prstGeom prst="rect">
            <a:avLst/>
          </a:prstGeom>
        </p:spPr>
        <p:txBody>
          <a:bodyPr wrap="square">
            <a:spAutoFit/>
          </a:bodyPr>
          <a:lstStyle/>
          <a:p>
            <a:pPr algn="ctr"/>
            <a:r>
              <a:rPr lang="ru-RU" altLang="ru-RU" sz="2800" b="1" dirty="0">
                <a:solidFill>
                  <a:srgbClr val="7030A0"/>
                </a:solidFill>
                <a:latin typeface="Times New Roman" pitchFamily="18" charset="0"/>
                <a:cs typeface="Times New Roman" pitchFamily="18" charset="0"/>
              </a:rPr>
              <a:t>Контрольные (надзорные) мероприятия с 01.07.2021</a:t>
            </a:r>
          </a:p>
          <a:p>
            <a:pPr algn="ctr">
              <a:spcBef>
                <a:spcPct val="0"/>
              </a:spcBef>
              <a:defRPr/>
            </a:pPr>
            <a:endParaRPr lang="ru-RU" sz="2400" b="1" dirty="0" smtClean="0">
              <a:latin typeface="Times New Roman" panose="02020603050405020304" pitchFamily="18" charset="0"/>
              <a:cs typeface="Times New Roman" panose="02020603050405020304" pitchFamily="18" charset="0"/>
            </a:endParaRPr>
          </a:p>
          <a:p>
            <a:pPr algn="ctr">
              <a:spcBef>
                <a:spcPct val="0"/>
              </a:spcBef>
              <a:defRPr/>
            </a:pPr>
            <a:r>
              <a:rPr lang="ru-RU" sz="2400" b="1" dirty="0" smtClean="0">
                <a:latin typeface="Times New Roman" panose="02020603050405020304" pitchFamily="18" charset="0"/>
                <a:cs typeface="Times New Roman" panose="02020603050405020304" pitchFamily="18" charset="0"/>
              </a:rPr>
              <a:t>ДОСУДЕБНОЕ </a:t>
            </a:r>
            <a:r>
              <a:rPr lang="ru-RU" sz="2400" b="1" dirty="0">
                <a:latin typeface="Times New Roman" panose="02020603050405020304" pitchFamily="18" charset="0"/>
                <a:cs typeface="Times New Roman" panose="02020603050405020304" pitchFamily="18" charset="0"/>
              </a:rPr>
              <a:t>ОБЖАЛОВАНИЕ решений контрольных (надзорных) органов, действий (бездействия) их должностных лиц</a:t>
            </a:r>
          </a:p>
          <a:p>
            <a:pPr algn="ctr">
              <a:spcBef>
                <a:spcPct val="0"/>
              </a:spcBef>
              <a:defRPr/>
            </a:pPr>
            <a:r>
              <a:rPr lang="ru-RU" sz="2400" b="1" dirty="0">
                <a:latin typeface="Times New Roman" panose="02020603050405020304" pitchFamily="18" charset="0"/>
                <a:cs typeface="Times New Roman" panose="02020603050405020304" pitchFamily="18" charset="0"/>
              </a:rPr>
              <a:t>Статья 89 Федерального закона от 31.07.2020 № 248-ФЗ </a:t>
            </a:r>
          </a:p>
          <a:p>
            <a:pPr algn="ctr">
              <a:spcBef>
                <a:spcPct val="0"/>
              </a:spcBef>
              <a:defRPr/>
            </a:pPr>
            <a:r>
              <a:rPr lang="ru-RU" sz="2400" dirty="0">
                <a:latin typeface="Times New Roman" panose="02020603050405020304" pitchFamily="18" charset="0"/>
                <a:cs typeface="Times New Roman" panose="02020603050405020304" pitchFamily="18" charset="0"/>
              </a:rPr>
              <a:t>«О государственном контроле (надзоре) и муниципальном контроле в Российской Федерации»</a:t>
            </a:r>
          </a:p>
          <a:p>
            <a:pPr indent="0" algn="ctr">
              <a:buFontTx/>
              <a:buNone/>
              <a:defRPr/>
            </a:pPr>
            <a:r>
              <a:rPr lang="ru-RU" sz="2400" b="1" dirty="0">
                <a:latin typeface="Times New Roman" panose="02020603050405020304" pitchFamily="18" charset="0"/>
                <a:cs typeface="Times New Roman" panose="02020603050405020304" pitchFamily="18" charset="0"/>
              </a:rPr>
              <a:t>Статья 89 248-ФЗ Возражения в отношении акта контрольного (надзорного) мероприятия</a:t>
            </a:r>
          </a:p>
          <a:p>
            <a:pPr indent="0" algn="just">
              <a:buFontTx/>
              <a:buNone/>
              <a:defRPr/>
            </a:pPr>
            <a:r>
              <a:rPr lang="ru-RU" sz="2400" dirty="0">
                <a:latin typeface="Times New Roman" panose="02020603050405020304" pitchFamily="18" charset="0"/>
                <a:cs typeface="Times New Roman" panose="02020603050405020304" pitchFamily="18" charset="0"/>
              </a:rPr>
              <a:t>В случае несогласия с фактами и выводами, изложенными в акте контрольного (надзорного) мероприятия, контролируемое лицо вправе направить жалобу в порядке, предусмотренном статьями 39- 43 настоящего Федерального закона. </a:t>
            </a:r>
          </a:p>
          <a:p>
            <a:endParaRPr lang="ru-RU" sz="2200" dirty="0"/>
          </a:p>
          <a:p>
            <a:pPr algn="ct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4682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5109091"/>
          </a:xfrm>
          <a:prstGeom prst="rect">
            <a:avLst/>
          </a:prstGeom>
        </p:spPr>
        <p:txBody>
          <a:bodyPr wrap="square">
            <a:spAutoFit/>
          </a:bodyPr>
          <a:lstStyle/>
          <a:p>
            <a:pPr algn="ctr"/>
            <a:r>
              <a:rPr lang="ru-RU" altLang="ru-RU" sz="2800" b="1" dirty="0">
                <a:solidFill>
                  <a:srgbClr val="7030A0"/>
                </a:solidFill>
                <a:latin typeface="Times New Roman" pitchFamily="18" charset="0"/>
                <a:cs typeface="Times New Roman" pitchFamily="18" charset="0"/>
              </a:rPr>
              <a:t>Контрольные (надзорные) мероприятия с 01.07.2021</a:t>
            </a:r>
          </a:p>
          <a:p>
            <a:pPr algn="ctr">
              <a:spcBef>
                <a:spcPct val="0"/>
              </a:spcBef>
              <a:defRPr/>
            </a:pPr>
            <a:endParaRPr lang="ru-RU" sz="2400" b="1" dirty="0" smtClean="0">
              <a:latin typeface="Times New Roman" panose="02020603050405020304" pitchFamily="18" charset="0"/>
              <a:cs typeface="Times New Roman" panose="02020603050405020304" pitchFamily="18" charset="0"/>
            </a:endParaRPr>
          </a:p>
          <a:p>
            <a:pPr algn="ctr">
              <a:spcBef>
                <a:spcPct val="0"/>
              </a:spcBef>
              <a:defRPr/>
            </a:pPr>
            <a:r>
              <a:rPr lang="ru-RU" sz="2400" b="1" dirty="0" smtClean="0">
                <a:latin typeface="Times New Roman" panose="02020603050405020304" pitchFamily="18" charset="0"/>
                <a:cs typeface="Times New Roman" panose="02020603050405020304" pitchFamily="18" charset="0"/>
              </a:rPr>
              <a:t>ДОСУДЕБНОЕ </a:t>
            </a:r>
            <a:r>
              <a:rPr lang="ru-RU" sz="2400" b="1" dirty="0">
                <a:latin typeface="Times New Roman" panose="02020603050405020304" pitchFamily="18" charset="0"/>
                <a:cs typeface="Times New Roman" panose="02020603050405020304" pitchFamily="18" charset="0"/>
              </a:rPr>
              <a:t>ОБЖАЛОВАНИЕ решений контрольных (надзорных) органов, действий (бездействия) их должностных </a:t>
            </a:r>
            <a:r>
              <a:rPr lang="ru-RU" sz="2400" b="1" dirty="0" smtClean="0">
                <a:latin typeface="Times New Roman" panose="02020603050405020304" pitchFamily="18" charset="0"/>
                <a:cs typeface="Times New Roman" panose="02020603050405020304" pitchFamily="18" charset="0"/>
              </a:rPr>
              <a:t>лиц</a:t>
            </a:r>
          </a:p>
          <a:p>
            <a:pPr algn="ctr">
              <a:spcBef>
                <a:spcPct val="0"/>
              </a:spcBef>
              <a:defRPr/>
            </a:pPr>
            <a:endParaRPr lang="ru-RU" sz="2400" b="1" dirty="0">
              <a:latin typeface="Times New Roman" panose="02020603050405020304" pitchFamily="18" charset="0"/>
              <a:cs typeface="Times New Roman" panose="02020603050405020304" pitchFamily="18" charset="0"/>
            </a:endParaRPr>
          </a:p>
          <a:p>
            <a:pPr algn="ctr"/>
            <a:r>
              <a:rPr lang="ru-RU" sz="2400" b="1" dirty="0">
                <a:latin typeface="Times New Roman" panose="02020603050405020304" pitchFamily="18" charset="0"/>
                <a:cs typeface="Times New Roman" panose="02020603050405020304" pitchFamily="18" charset="0"/>
              </a:rPr>
              <a:t>Разъяснения  по порядку досудебного обжалования решений контрольных (надзорных) органов, действий (бездействия) их должностных лиц</a:t>
            </a:r>
          </a:p>
          <a:p>
            <a:endParaRPr lang="ru-RU" sz="2200" dirty="0" smtClean="0"/>
          </a:p>
          <a:p>
            <a:pPr algn="ctr"/>
            <a:r>
              <a:rPr lang="ru-RU" sz="2000" b="1" dirty="0">
                <a:latin typeface="Times New Roman" panose="02020603050405020304" pitchFamily="18" charset="0"/>
                <a:cs typeface="Times New Roman" panose="02020603050405020304" pitchFamily="18" charset="0"/>
              </a:rPr>
              <a:t>На официальном сайте комитета в сети </a:t>
            </a:r>
            <a:r>
              <a:rPr lang="ru-RU" sz="2000" b="1" dirty="0" smtClean="0">
                <a:latin typeface="Times New Roman" panose="02020603050405020304" pitchFamily="18" charset="0"/>
                <a:cs typeface="Times New Roman" panose="02020603050405020304" pitchFamily="18" charset="0"/>
              </a:rPr>
              <a:t>«Интернет» размещены  </a:t>
            </a:r>
            <a:r>
              <a:rPr lang="ru-RU" sz="2000" b="1" dirty="0">
                <a:latin typeface="Times New Roman" panose="02020603050405020304" pitchFamily="18" charset="0"/>
                <a:cs typeface="Times New Roman" panose="02020603050405020304" pitchFamily="18" charset="0"/>
              </a:rPr>
              <a:t>на странице государственный контроль (надзор) в сфере образования в разделе </a:t>
            </a:r>
            <a:r>
              <a:rPr lang="ru-RU" sz="2000" b="1" dirty="0" smtClean="0">
                <a:latin typeface="Times New Roman" panose="02020603050405020304" pitchFamily="18" charset="0"/>
                <a:cs typeface="Times New Roman" panose="02020603050405020304" pitchFamily="18" charset="0"/>
              </a:rPr>
              <a:t>«Профилактика нарушений законодательства об образовании» (</a:t>
            </a:r>
            <a:r>
              <a:rPr lang="en-US" sz="2000" dirty="0">
                <a:latin typeface="Times New Roman" panose="02020603050405020304" pitchFamily="18" charset="0"/>
                <a:cs typeface="Times New Roman" panose="02020603050405020304" pitchFamily="18" charset="0"/>
              </a:rPr>
              <a:t>https:// </a:t>
            </a:r>
            <a:r>
              <a:rPr lang="ru-RU" sz="2000" dirty="0" smtClean="0">
                <a:latin typeface="Times New Roman" panose="02020603050405020304" pitchFamily="18" charset="0"/>
                <a:cs typeface="Times New Roman" panose="02020603050405020304" pitchFamily="18" charset="0"/>
              </a:rPr>
              <a:t>е</a:t>
            </a:r>
            <a:r>
              <a:rPr lang="en-US" sz="2200" dirty="0" smtClean="0">
                <a:latin typeface="Times New Roman" panose="02020603050405020304" pitchFamily="18" charset="0"/>
                <a:cs typeface="Times New Roman" panose="02020603050405020304" pitchFamily="18" charset="0"/>
              </a:rPr>
              <a:t>du.lenobl.ru/</a:t>
            </a:r>
            <a:r>
              <a:rPr lang="en-US" sz="2200" dirty="0" err="1" smtClean="0">
                <a:latin typeface="Times New Roman" panose="02020603050405020304" pitchFamily="18" charset="0"/>
                <a:cs typeface="Times New Roman" panose="02020603050405020304" pitchFamily="18" charset="0"/>
              </a:rPr>
              <a:t>ru</a:t>
            </a: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upravlenie-obrazovaniem</a:t>
            </a: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departament-nadzora-i-kontrolja</a:t>
            </a: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gosudarstvennyj</a:t>
            </a: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kontrol</a:t>
            </a: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nadzor</a:t>
            </a:r>
            <a:r>
              <a:rPr lang="en-US" sz="2200" dirty="0" smtClean="0">
                <a:latin typeface="Times New Roman" panose="02020603050405020304" pitchFamily="18" charset="0"/>
                <a:cs typeface="Times New Roman" panose="02020603050405020304" pitchFamily="18" charset="0"/>
              </a:rPr>
              <a:t>-v-</a:t>
            </a:r>
            <a:r>
              <a:rPr lang="en-US" sz="2200" dirty="0" err="1" smtClean="0">
                <a:latin typeface="Times New Roman" panose="02020603050405020304" pitchFamily="18" charset="0"/>
                <a:cs typeface="Times New Roman" panose="02020603050405020304" pitchFamily="18" charset="0"/>
              </a:rPr>
              <a:t>sfere</a:t>
            </a: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obrazovaniya</a:t>
            </a: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profilaktika-narushenij-zakonodatelstva-ob-obrazovanii</a:t>
            </a:r>
            <a:r>
              <a:rPr lang="en-US" sz="2200" dirty="0" smtClean="0">
                <a:latin typeface="Times New Roman" panose="02020603050405020304" pitchFamily="18" charset="0"/>
                <a:cs typeface="Times New Roman" panose="02020603050405020304" pitchFamily="18" charset="0"/>
              </a:rPr>
              <a:t>/</a:t>
            </a:r>
            <a:r>
              <a:rPr lang="ru-RU" sz="2200" dirty="0" smtClean="0">
                <a:latin typeface="Times New Roman" panose="02020603050405020304" pitchFamily="18" charset="0"/>
                <a:cs typeface="Times New Roman" panose="02020603050405020304" pitchFamily="18" charset="0"/>
              </a:rPr>
              <a:t>)</a:t>
            </a:r>
          </a:p>
          <a:p>
            <a:pPr algn="ctr"/>
            <a:endParaRPr lang="ru-RU" sz="2600" dirty="0">
              <a:latin typeface="Times New Roman" panose="02020603050405020304" pitchFamily="18" charset="0"/>
              <a:cs typeface="Times New Roman" panose="02020603050405020304" pitchFamily="18" charset="0"/>
            </a:endParaRPr>
          </a:p>
        </p:txBody>
      </p:sp>
      <p:sp>
        <p:nvSpPr>
          <p:cNvPr id="2" name="Стрелка вниз 1"/>
          <p:cNvSpPr/>
          <p:nvPr/>
        </p:nvSpPr>
        <p:spPr>
          <a:xfrm>
            <a:off x="5926752" y="2949878"/>
            <a:ext cx="484632" cy="3946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069262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957645" y="300801"/>
            <a:ext cx="10894313" cy="6581289"/>
          </a:xfrm>
          <a:prstGeom prst="rect">
            <a:avLst/>
          </a:prstGeom>
        </p:spPr>
        <p:txBody>
          <a:bodyPr wrap="square">
            <a:spAutoFit/>
          </a:bodyPr>
          <a:lstStyle/>
          <a:p>
            <a:pPr algn="ctr"/>
            <a:r>
              <a:rPr lang="ru-RU" altLang="ru-RU" sz="2800" b="1" dirty="0">
                <a:solidFill>
                  <a:srgbClr val="7030A0"/>
                </a:solidFill>
                <a:latin typeface="Times New Roman" pitchFamily="18" charset="0"/>
                <a:cs typeface="Times New Roman" pitchFamily="18" charset="0"/>
              </a:rPr>
              <a:t>Контрольные (надзорные) мероприятия с 01.07.2021</a:t>
            </a:r>
          </a:p>
          <a:p>
            <a:pPr algn="ctr">
              <a:lnSpc>
                <a:spcPct val="115000"/>
              </a:lnSpc>
              <a:spcAft>
                <a:spcPts val="1000"/>
              </a:spcAft>
              <a:buFontTx/>
              <a:buNone/>
            </a:pPr>
            <a:r>
              <a:rPr lang="ru-RU" altLang="ru-RU" sz="2000" b="1" dirty="0">
                <a:latin typeface="Times New Roman" pitchFamily="18" charset="0"/>
                <a:ea typeface="Calibri" pitchFamily="34" charset="0"/>
                <a:cs typeface="Times New Roman" pitchFamily="18" charset="0"/>
              </a:rPr>
              <a:t>ВИДЫ КОНТРОЛЯ</a:t>
            </a:r>
            <a:endParaRPr lang="ru-RU" altLang="ru-RU" sz="2000" dirty="0">
              <a:latin typeface="Calibri" pitchFamily="34" charset="0"/>
              <a:ea typeface="Calibri" pitchFamily="34" charset="0"/>
              <a:cs typeface="Times New Roman" pitchFamily="18" charset="0"/>
            </a:endParaRPr>
          </a:p>
          <a:p>
            <a:pPr algn="ctr">
              <a:lnSpc>
                <a:spcPct val="115000"/>
              </a:lnSpc>
              <a:spcAft>
                <a:spcPts val="1000"/>
              </a:spcAft>
              <a:buFontTx/>
              <a:buNone/>
            </a:pPr>
            <a:r>
              <a:rPr lang="ru-RU" altLang="ru-RU" sz="2000" b="1" dirty="0">
                <a:latin typeface="Times New Roman" pitchFamily="18" charset="0"/>
                <a:ea typeface="Calibri" pitchFamily="34" charset="0"/>
                <a:cs typeface="Times New Roman" pitchFamily="18" charset="0"/>
              </a:rPr>
              <a:t>Часть 1 статьи  93 Федерального закона от 29.12.2012 № 273-ФЗ «Об образовании в Российской Федерации»:</a:t>
            </a:r>
            <a:endParaRPr lang="ru-RU" altLang="ru-RU" sz="2000" dirty="0">
              <a:latin typeface="Calibri" pitchFamily="34" charset="0"/>
              <a:ea typeface="Calibri" pitchFamily="34" charset="0"/>
              <a:cs typeface="Times New Roman" pitchFamily="18" charset="0"/>
            </a:endParaRPr>
          </a:p>
          <a:p>
            <a:pPr algn="ctr">
              <a:lnSpc>
                <a:spcPct val="115000"/>
              </a:lnSpc>
              <a:buFontTx/>
              <a:buNone/>
            </a:pPr>
            <a:r>
              <a:rPr lang="ru-RU" altLang="ru-RU" sz="2000" b="1" dirty="0">
                <a:latin typeface="Times New Roman" pitchFamily="18" charset="0"/>
                <a:ea typeface="Calibri" pitchFamily="34" charset="0"/>
                <a:cs typeface="Times New Roman" pitchFamily="18" charset="0"/>
              </a:rPr>
              <a:t>Государственный контроль (надзор) в сфере образования</a:t>
            </a:r>
            <a:r>
              <a:rPr lang="ru-RU" altLang="ru-RU" sz="2000" dirty="0">
                <a:latin typeface="Times New Roman" pitchFamily="18" charset="0"/>
                <a:ea typeface="Calibri" pitchFamily="34" charset="0"/>
                <a:cs typeface="Times New Roman" pitchFamily="18" charset="0"/>
              </a:rPr>
              <a:t> включает в себя</a:t>
            </a:r>
            <a:r>
              <a:rPr lang="ru-RU" altLang="ru-RU" sz="2000" dirty="0" smtClean="0">
                <a:latin typeface="Times New Roman" pitchFamily="18" charset="0"/>
                <a:ea typeface="Calibri" pitchFamily="34" charset="0"/>
                <a:cs typeface="Times New Roman" pitchFamily="18" charset="0"/>
              </a:rPr>
              <a:t>:</a:t>
            </a:r>
          </a:p>
          <a:p>
            <a:pPr algn="ctr">
              <a:lnSpc>
                <a:spcPct val="115000"/>
              </a:lnSpc>
              <a:buFontTx/>
              <a:buNone/>
            </a:pPr>
            <a:endParaRPr lang="ru-RU" altLang="ru-RU" sz="2000" dirty="0">
              <a:latin typeface="Calibri" pitchFamily="34" charset="0"/>
              <a:ea typeface="Calibri" pitchFamily="34" charset="0"/>
              <a:cs typeface="Times New Roman" pitchFamily="18" charset="0"/>
            </a:endParaRPr>
          </a:p>
          <a:p>
            <a:pPr algn="just"/>
            <a:r>
              <a:rPr lang="ru-RU" altLang="ru-RU" sz="2000" b="1" dirty="0">
                <a:latin typeface="Times New Roman" pitchFamily="18" charset="0"/>
                <a:ea typeface="Calibri" pitchFamily="34" charset="0"/>
                <a:cs typeface="Times New Roman" pitchFamily="18" charset="0"/>
              </a:rPr>
              <a:t>федеральный государственный контроль (надзор) в сфере </a:t>
            </a:r>
            <a:r>
              <a:rPr lang="ru-RU" altLang="ru-RU" sz="2000" b="1" dirty="0" smtClean="0">
                <a:latin typeface="Times New Roman" pitchFamily="18" charset="0"/>
                <a:ea typeface="Calibri" pitchFamily="34" charset="0"/>
                <a:cs typeface="Times New Roman" pitchFamily="18" charset="0"/>
              </a:rPr>
              <a:t>образования</a:t>
            </a:r>
          </a:p>
          <a:p>
            <a:pPr algn="just"/>
            <a:r>
              <a:rPr lang="ru-RU" altLang="ru-RU" sz="2000" b="1" dirty="0" smtClean="0">
                <a:latin typeface="Times New Roman" pitchFamily="18" charset="0"/>
                <a:ea typeface="Calibri" pitchFamily="34" charset="0"/>
                <a:cs typeface="Times New Roman" pitchFamily="18" charset="0"/>
              </a:rPr>
              <a:t> </a:t>
            </a:r>
            <a:r>
              <a:rPr lang="ru-RU" altLang="ru-RU" sz="2000" dirty="0">
                <a:latin typeface="Times New Roman" pitchFamily="18" charset="0"/>
                <a:ea typeface="Calibri" pitchFamily="34" charset="0"/>
                <a:cs typeface="Times New Roman" pitchFamily="18" charset="0"/>
              </a:rPr>
              <a:t>(страница на сайте </a:t>
            </a:r>
            <a:r>
              <a:rPr lang="ru-RU" altLang="ru-RU" sz="2000" dirty="0" err="1" smtClean="0">
                <a:latin typeface="Times New Roman" pitchFamily="18" charset="0"/>
                <a:ea typeface="Calibri" pitchFamily="34" charset="0"/>
                <a:cs typeface="Times New Roman" pitchFamily="18" charset="0"/>
              </a:rPr>
              <a:t>КОиПО</a:t>
            </a:r>
            <a:r>
              <a:rPr lang="ru-RU" altLang="ru-RU" sz="2000" dirty="0" smtClean="0">
                <a:latin typeface="Times New Roman" pitchFamily="18" charset="0"/>
                <a:ea typeface="Calibri" pitchFamily="34" charset="0"/>
                <a:cs typeface="Times New Roman" pitchFamily="18" charset="0"/>
              </a:rPr>
              <a:t>:</a:t>
            </a:r>
            <a:r>
              <a:rPr lang="en-US" altLang="ru-RU" sz="2000" dirty="0" smtClean="0">
                <a:latin typeface="Times New Roman" pitchFamily="18" charset="0"/>
                <a:ea typeface="Calibri" pitchFamily="34" charset="0"/>
                <a:cs typeface="Times New Roman" pitchFamily="18" charset="0"/>
              </a:rPr>
              <a:t>https</a:t>
            </a:r>
            <a:r>
              <a:rPr lang="en-US" altLang="ru-RU" sz="2000" dirty="0">
                <a:latin typeface="Times New Roman" pitchFamily="18" charset="0"/>
                <a:ea typeface="Calibri" pitchFamily="34" charset="0"/>
                <a:cs typeface="Times New Roman" pitchFamily="18" charset="0"/>
              </a:rPr>
              <a:t>://edu.lenobl.ru/ru/upravlenie-obrazovaniem/departament-nadzora-i-kontrolja/gosudarstvennyj-kontrol-nadzor-v-sfere-obrazovaniya/federalnyj-gosudarstvennyj-kontrol-nadzor-v-sfere-obrazovaniya/</a:t>
            </a:r>
            <a:r>
              <a:rPr lang="ru-RU" altLang="ru-RU" sz="2000" dirty="0" smtClean="0">
                <a:latin typeface="Times New Roman" pitchFamily="18" charset="0"/>
                <a:ea typeface="Calibri" pitchFamily="34" charset="0"/>
                <a:cs typeface="Times New Roman" pitchFamily="18" charset="0"/>
              </a:rPr>
              <a:t>);</a:t>
            </a:r>
          </a:p>
          <a:p>
            <a:pPr algn="just"/>
            <a:endParaRPr lang="ru-RU" altLang="ru-RU" sz="2000" dirty="0">
              <a:latin typeface="Calibri" pitchFamily="34" charset="0"/>
              <a:ea typeface="Calibri" pitchFamily="34" charset="0"/>
              <a:cs typeface="Times New Roman" pitchFamily="18" charset="0"/>
            </a:endParaRPr>
          </a:p>
          <a:p>
            <a:pPr algn="just"/>
            <a:r>
              <a:rPr lang="ru-RU" altLang="ru-RU" sz="2000" b="1" dirty="0">
                <a:latin typeface="Times New Roman" pitchFamily="18" charset="0"/>
                <a:ea typeface="Calibri" pitchFamily="34" charset="0"/>
                <a:cs typeface="Times New Roman" pitchFamily="18" charset="0"/>
              </a:rPr>
              <a:t>государственный контроль (надзор) за реализацией органами местного самоуправления полномочий в сфере образования</a:t>
            </a:r>
          </a:p>
          <a:p>
            <a:pPr algn="just"/>
            <a:r>
              <a:rPr lang="ru-RU" altLang="ru-RU" sz="2000" dirty="0">
                <a:latin typeface="Times New Roman" pitchFamily="18" charset="0"/>
                <a:ea typeface="Calibri" pitchFamily="34" charset="0"/>
                <a:cs typeface="Times New Roman" pitchFamily="18" charset="0"/>
              </a:rPr>
              <a:t>(страница на сайте </a:t>
            </a:r>
            <a:r>
              <a:rPr lang="ru-RU" altLang="ru-RU" sz="2000" dirty="0" err="1">
                <a:latin typeface="Times New Roman" pitchFamily="18" charset="0"/>
                <a:ea typeface="Calibri" pitchFamily="34" charset="0"/>
                <a:cs typeface="Times New Roman" pitchFamily="18" charset="0"/>
              </a:rPr>
              <a:t>КОиПО</a:t>
            </a:r>
            <a:r>
              <a:rPr lang="ru-RU" altLang="ru-RU" sz="2000" dirty="0">
                <a:latin typeface="Times New Roman" pitchFamily="18" charset="0"/>
                <a:ea typeface="Calibri" pitchFamily="34" charset="0"/>
                <a:cs typeface="Times New Roman" pitchFamily="18" charset="0"/>
              </a:rPr>
              <a:t>: </a:t>
            </a:r>
            <a:r>
              <a:rPr lang="en-US" altLang="ru-RU" sz="2000" dirty="0">
                <a:solidFill>
                  <a:srgbClr val="000000"/>
                </a:solidFill>
                <a:latin typeface="Times New Roman" pitchFamily="18" charset="0"/>
                <a:ea typeface="Calibri" pitchFamily="34" charset="0"/>
                <a:cs typeface="Times New Roman" pitchFamily="18" charset="0"/>
              </a:rPr>
              <a:t>https://edu.lenobl.ru/ru/upravlenie-obrazovaniem/departament-nadzora-i-kontrolja/gosudarstvennyj-kontrol-nadzor-v-sfere-obrazovaniya/gosudarstvennyj-kontrol/</a:t>
            </a:r>
            <a:r>
              <a:rPr lang="ru-RU" altLang="ru-RU" sz="2000" dirty="0">
                <a:solidFill>
                  <a:srgbClr val="000000"/>
                </a:solidFill>
                <a:latin typeface="Times New Roman" pitchFamily="18" charset="0"/>
                <a:ea typeface="Calibri" pitchFamily="34" charset="0"/>
                <a:cs typeface="Times New Roman" pitchFamily="18" charset="0"/>
              </a:rPr>
              <a:t>).</a:t>
            </a:r>
          </a:p>
          <a:p>
            <a:pPr algn="ctr"/>
            <a:endParaRPr lang="ru-RU" sz="2800" dirty="0" smtClean="0">
              <a:latin typeface="Times New Roman" panose="02020603050405020304" pitchFamily="18" charset="0"/>
              <a:cs typeface="Times New Roman" panose="02020603050405020304" pitchFamily="18" charset="0"/>
            </a:endParaRPr>
          </a:p>
          <a:p>
            <a:endParaRPr lang="ru-RU" sz="2800" dirty="0"/>
          </a:p>
          <a:p>
            <a:pPr algn="ct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55851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7694414"/>
          </a:xfrm>
          <a:prstGeom prst="rect">
            <a:avLst/>
          </a:prstGeom>
        </p:spPr>
        <p:txBody>
          <a:bodyPr wrap="square">
            <a:spAutoFit/>
          </a:bodyPr>
          <a:lstStyle/>
          <a:p>
            <a:pPr algn="ctr">
              <a:spcBef>
                <a:spcPct val="0"/>
              </a:spcBef>
            </a:pPr>
            <a:r>
              <a:rPr lang="ru-RU" sz="2400" b="1" dirty="0">
                <a:solidFill>
                  <a:srgbClr val="7030A0"/>
                </a:solidFill>
                <a:latin typeface="Times New Roman" panose="02020603050405020304" pitchFamily="18" charset="0"/>
                <a:cs typeface="Times New Roman" panose="02020603050405020304" pitchFamily="18" charset="0"/>
              </a:rPr>
              <a:t>Особенности проведения государственного контроля (надзора) </a:t>
            </a:r>
            <a:endParaRPr lang="ru-RU" sz="2400" b="1" dirty="0" smtClean="0">
              <a:solidFill>
                <a:srgbClr val="7030A0"/>
              </a:solidFill>
              <a:latin typeface="Times New Roman" panose="02020603050405020304" pitchFamily="18" charset="0"/>
              <a:cs typeface="Times New Roman" panose="02020603050405020304" pitchFamily="18" charset="0"/>
            </a:endParaRPr>
          </a:p>
          <a:p>
            <a:pPr algn="ctr">
              <a:spcBef>
                <a:spcPct val="0"/>
              </a:spcBef>
            </a:pPr>
            <a:r>
              <a:rPr lang="ru-RU" sz="2400" b="1" dirty="0" smtClean="0">
                <a:solidFill>
                  <a:srgbClr val="7030A0"/>
                </a:solidFill>
                <a:latin typeface="Times New Roman" panose="02020603050405020304" pitchFamily="18" charset="0"/>
                <a:cs typeface="Times New Roman" panose="02020603050405020304" pitchFamily="18" charset="0"/>
              </a:rPr>
              <a:t>с </a:t>
            </a:r>
            <a:r>
              <a:rPr lang="ru-RU" sz="2400" b="1" dirty="0">
                <a:solidFill>
                  <a:srgbClr val="7030A0"/>
                </a:solidFill>
                <a:latin typeface="Times New Roman" panose="02020603050405020304" pitchFamily="18" charset="0"/>
                <a:cs typeface="Times New Roman" panose="02020603050405020304" pitchFamily="18" charset="0"/>
              </a:rPr>
              <a:t>1 января 2023 года</a:t>
            </a:r>
          </a:p>
          <a:p>
            <a:pPr algn="ctr"/>
            <a:r>
              <a:rPr lang="ru-RU" sz="2000" b="1" dirty="0">
                <a:latin typeface="Times New Roman" panose="02020603050405020304" pitchFamily="18" charset="0"/>
                <a:cs typeface="Times New Roman" panose="02020603050405020304" pitchFamily="18" charset="0"/>
              </a:rPr>
              <a:t>Постановление Правительства Российской Федерации от 10 марта 2022 г. </a:t>
            </a:r>
            <a:endParaRPr lang="ru-RU" sz="2000" b="1" dirty="0" smtClean="0">
              <a:latin typeface="Times New Roman" panose="02020603050405020304" pitchFamily="18" charset="0"/>
              <a:cs typeface="Times New Roman" panose="02020603050405020304" pitchFamily="18" charset="0"/>
            </a:endParaRPr>
          </a:p>
          <a:p>
            <a:pPr algn="ctr"/>
            <a:r>
              <a:rPr lang="ru-RU" sz="2000" b="1" dirty="0" smtClean="0">
                <a:latin typeface="Times New Roman" panose="02020603050405020304" pitchFamily="18" charset="0"/>
                <a:cs typeface="Times New Roman" panose="02020603050405020304" pitchFamily="18" charset="0"/>
              </a:rPr>
              <a:t>№ 336 </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«Об особенностях организации и осуществления государственного контроля (надзора), муниципального контроля»</a:t>
            </a:r>
          </a:p>
          <a:p>
            <a:pPr algn="ctr">
              <a:spcBef>
                <a:spcPct val="0"/>
              </a:spcBef>
              <a:defRPr/>
            </a:pPr>
            <a:r>
              <a:rPr lang="ru-RU" sz="2000" b="1" dirty="0" smtClean="0">
                <a:latin typeface="Times New Roman" panose="02020603050405020304" pitchFamily="18" charset="0"/>
                <a:cs typeface="Times New Roman" panose="02020603050405020304" pitchFamily="18" charset="0"/>
              </a:rPr>
              <a:t>ДОСУДЕБНОЕ </a:t>
            </a:r>
            <a:r>
              <a:rPr lang="ru-RU" sz="2000" b="1" dirty="0">
                <a:latin typeface="Times New Roman" panose="02020603050405020304" pitchFamily="18" charset="0"/>
                <a:cs typeface="Times New Roman" panose="02020603050405020304" pitchFamily="18" charset="0"/>
              </a:rPr>
              <a:t>ОБЖАЛОВАНИЕ решений контрольных (надзорных) органов, действий (бездействия) их должностных </a:t>
            </a:r>
            <a:r>
              <a:rPr lang="ru-RU" sz="2000" b="1" dirty="0" smtClean="0">
                <a:latin typeface="Times New Roman" panose="02020603050405020304" pitchFamily="18" charset="0"/>
                <a:cs typeface="Times New Roman" panose="02020603050405020304" pitchFamily="18" charset="0"/>
              </a:rPr>
              <a:t>лиц</a:t>
            </a:r>
          </a:p>
          <a:p>
            <a:pPr algn="just">
              <a:spcBef>
                <a:spcPct val="0"/>
              </a:spcBef>
              <a:defRPr/>
            </a:pPr>
            <a:r>
              <a:rPr lang="ru-RU" sz="2000" b="1" dirty="0" smtClean="0">
                <a:latin typeface="Times New Roman" panose="02020603050405020304" pitchFamily="18" charset="0"/>
                <a:cs typeface="Times New Roman" panose="02020603050405020304" pitchFamily="18" charset="0"/>
              </a:rPr>
              <a:t>Пункт 11(2): </a:t>
            </a:r>
            <a:r>
              <a:rPr lang="ru-RU" sz="2000" dirty="0">
                <a:latin typeface="Times New Roman" panose="02020603050405020304" pitchFamily="18" charset="0"/>
                <a:cs typeface="Times New Roman" panose="02020603050405020304" pitchFamily="18" charset="0"/>
              </a:rPr>
              <a:t>До 2030 года жалоба на решение контрольного (надзорного) органа, действия (бездействие) его должностных лиц (в том числе на нарушение требований, установленных настоящим постановлением), подаваемая в соответствии с </a:t>
            </a:r>
            <a:r>
              <a:rPr lang="ru-RU" sz="2000" dirty="0">
                <a:latin typeface="Times New Roman" panose="02020603050405020304" pitchFamily="18" charset="0"/>
                <a:cs typeface="Times New Roman" panose="02020603050405020304" pitchFamily="18" charset="0"/>
                <a:hlinkClick r:id="rId3"/>
              </a:rPr>
              <a:t>главой 9</a:t>
            </a:r>
            <a:r>
              <a:rPr lang="ru-RU" sz="2000" dirty="0">
                <a:latin typeface="Times New Roman" panose="02020603050405020304" pitchFamily="18" charset="0"/>
                <a:cs typeface="Times New Roman" panose="02020603050405020304" pitchFamily="18" charset="0"/>
              </a:rPr>
              <a:t> Федерального закона "О государственном контроле (надзоре) и муниципальном контроле в Российской Федерации", подписывается усиленной квалифицированной электронной подписью, усиленной неквалифицированной электронной подписью, сертификат ключа проверки которой создан и используется в инфраструктуре, обеспечивающей информационно-технологическое взаимодействие информационных систем, используемых для предоставления государственных и муниципальных услуг в электронной форме, в установленном Правительством Российской Федерации порядке, или простой электронной подписью физического лица, в том числе действующего от имени юридического лица (руководителя либо лица, которому делегированы соответствующие полномочия, в том числе с использованием федеральной государственной информационной системы "Единый портал государственных и муниципальных услуг (функций)") или являющегося индивидуальным предпринимателем.</a:t>
            </a:r>
          </a:p>
          <a:p>
            <a:pPr algn="just">
              <a:spcBef>
                <a:spcPct val="0"/>
              </a:spcBef>
              <a:defRPr/>
            </a:pPr>
            <a:endParaRPr lang="ru-RU" sz="2000" b="1" dirty="0" smtClean="0">
              <a:latin typeface="Times New Roman" panose="02020603050405020304" pitchFamily="18" charset="0"/>
              <a:cs typeface="Times New Roman" panose="02020603050405020304" pitchFamily="18" charset="0"/>
            </a:endParaRPr>
          </a:p>
          <a:p>
            <a:pPr algn="just">
              <a:spcBef>
                <a:spcPct val="0"/>
              </a:spcBef>
              <a:defRPr/>
            </a:pPr>
            <a:endParaRPr lang="ru-RU" sz="2000" b="1" dirty="0">
              <a:latin typeface="Times New Roman" panose="02020603050405020304" pitchFamily="18" charset="0"/>
              <a:cs typeface="Times New Roman" panose="02020603050405020304" pitchFamily="18" charset="0"/>
            </a:endParaRPr>
          </a:p>
          <a:p>
            <a:pPr algn="ct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1623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957645" y="300801"/>
            <a:ext cx="10894313" cy="7017306"/>
          </a:xfrm>
          <a:prstGeom prst="rect">
            <a:avLst/>
          </a:prstGeom>
        </p:spPr>
        <p:txBody>
          <a:bodyPr wrap="square">
            <a:spAutoFit/>
          </a:bodyPr>
          <a:lstStyle/>
          <a:p>
            <a:pPr algn="ctr"/>
            <a:r>
              <a:rPr lang="ru-RU" altLang="ru-RU" sz="2800" b="1" dirty="0">
                <a:solidFill>
                  <a:srgbClr val="7030A0"/>
                </a:solidFill>
                <a:latin typeface="Times New Roman" pitchFamily="18" charset="0"/>
                <a:cs typeface="Times New Roman" pitchFamily="18" charset="0"/>
              </a:rPr>
              <a:t>Контрольные (надзорные) мероприятия с 01.07.2021</a:t>
            </a:r>
          </a:p>
          <a:p>
            <a:pPr algn="ctr">
              <a:buFontTx/>
              <a:buNone/>
            </a:pPr>
            <a:r>
              <a:rPr lang="ru-RU" altLang="ru-RU" sz="2000" b="1" dirty="0" smtClean="0">
                <a:latin typeface="Times New Roman" pitchFamily="18" charset="0"/>
                <a:cs typeface="Times New Roman" pitchFamily="18" charset="0"/>
              </a:rPr>
              <a:t>Применение </a:t>
            </a:r>
            <a:r>
              <a:rPr lang="ru-RU" altLang="ru-RU" sz="2000" b="1" dirty="0">
                <a:latin typeface="Times New Roman" pitchFamily="18" charset="0"/>
                <a:cs typeface="Times New Roman" pitchFamily="18" charset="0"/>
              </a:rPr>
              <a:t>риск – ориентированного подхода при федеральном государственном контроле (надзоре) в сфере образования</a:t>
            </a:r>
            <a:endParaRPr lang="ru-RU" altLang="ru-RU" sz="2000" dirty="0">
              <a:latin typeface="Times New Roman" pitchFamily="18" charset="0"/>
              <a:cs typeface="Times New Roman" pitchFamily="18" charset="0"/>
            </a:endParaRPr>
          </a:p>
          <a:p>
            <a:pPr algn="ctr">
              <a:buFontTx/>
              <a:buNone/>
            </a:pPr>
            <a:r>
              <a:rPr lang="ru-RU" altLang="ru-RU" sz="2000" b="1" dirty="0" smtClean="0">
                <a:latin typeface="Times New Roman" pitchFamily="18" charset="0"/>
                <a:cs typeface="Times New Roman" pitchFamily="18" charset="0"/>
              </a:rPr>
              <a:t>Часть </a:t>
            </a:r>
            <a:r>
              <a:rPr lang="ru-RU" altLang="ru-RU" sz="2000" b="1" dirty="0">
                <a:latin typeface="Times New Roman" pitchFamily="18" charset="0"/>
                <a:cs typeface="Times New Roman" pitchFamily="18" charset="0"/>
              </a:rPr>
              <a:t>4 статьи  93 </a:t>
            </a:r>
            <a:r>
              <a:rPr lang="ru-RU" altLang="ru-RU" sz="2000" b="1" dirty="0" smtClean="0">
                <a:latin typeface="Times New Roman" pitchFamily="18" charset="0"/>
                <a:cs typeface="Times New Roman" pitchFamily="18" charset="0"/>
              </a:rPr>
              <a:t>Закона об образовании:</a:t>
            </a:r>
            <a:r>
              <a:rPr lang="ru-RU" altLang="ru-RU" sz="2000" dirty="0" smtClean="0">
                <a:latin typeface="Times New Roman" pitchFamily="18" charset="0"/>
                <a:cs typeface="Times New Roman" pitchFamily="18" charset="0"/>
              </a:rPr>
              <a:t> </a:t>
            </a:r>
            <a:r>
              <a:rPr lang="ru-RU" altLang="ru-RU" sz="2000" dirty="0">
                <a:latin typeface="Times New Roman" pitchFamily="18" charset="0"/>
                <a:cs typeface="Times New Roman" pitchFamily="18" charset="0"/>
              </a:rPr>
              <a:t>Федеральный государственный контроль (надзор) в сфере образования в целях снижения риска причинения вреда (ущерба) установленным законом ценностям </a:t>
            </a:r>
            <a:r>
              <a:rPr lang="ru-RU" altLang="ru-RU" sz="2000" b="1" dirty="0">
                <a:latin typeface="Times New Roman" pitchFamily="18" charset="0"/>
                <a:cs typeface="Times New Roman" pitchFamily="18" charset="0"/>
              </a:rPr>
              <a:t>реализуется с применением риск-ориентированного подхода</a:t>
            </a:r>
            <a:r>
              <a:rPr lang="ru-RU" altLang="ru-RU" sz="2000" dirty="0">
                <a:latin typeface="Times New Roman" pitchFamily="18" charset="0"/>
                <a:cs typeface="Times New Roman" pitchFamily="18" charset="0"/>
              </a:rPr>
              <a:t>. К отношениям, связанным с осуществлением федерального государственного контроля (надзора) в сфере образования, применяются положения Федерального закона от 31 июля 2021 года № 248-ФЗ «О государственном контроле (надзоре) и муниципальном надзоре в Российской Федерации</a:t>
            </a:r>
            <a:r>
              <a:rPr lang="ru-RU" altLang="ru-RU" sz="2000" dirty="0" smtClean="0">
                <a:latin typeface="Times New Roman" pitchFamily="18" charset="0"/>
                <a:cs typeface="Times New Roman" pitchFamily="18" charset="0"/>
              </a:rPr>
              <a:t>».</a:t>
            </a:r>
            <a:endParaRPr lang="ru-RU" altLang="ru-RU" sz="2000" dirty="0">
              <a:latin typeface="Times New Roman" pitchFamily="18" charset="0"/>
              <a:cs typeface="Times New Roman" pitchFamily="18" charset="0"/>
            </a:endParaRPr>
          </a:p>
          <a:p>
            <a:pPr algn="ctr">
              <a:buFontTx/>
              <a:buNone/>
            </a:pPr>
            <a:r>
              <a:rPr lang="ru-RU" altLang="ru-RU" sz="2000" b="1" dirty="0">
                <a:latin typeface="Times New Roman" pitchFamily="18" charset="0"/>
                <a:cs typeface="Times New Roman" pitchFamily="18" charset="0"/>
              </a:rPr>
              <a:t>Статья 22 </a:t>
            </a:r>
            <a:r>
              <a:rPr lang="ru-RU" altLang="ru-RU" sz="2000" dirty="0">
                <a:latin typeface="Times New Roman" pitchFamily="18" charset="0"/>
                <a:cs typeface="Times New Roman" pitchFamily="18" charset="0"/>
              </a:rPr>
              <a:t>Федерального закона от 31 июля 2021 года № 248-ФЗ «О государственном контроле (надзоре) и муниципальном надзоре в Российской Федерации</a:t>
            </a:r>
            <a:r>
              <a:rPr lang="ru-RU" altLang="ru-RU" sz="2000" dirty="0" smtClean="0">
                <a:latin typeface="Times New Roman" pitchFamily="18" charset="0"/>
                <a:cs typeface="Times New Roman" pitchFamily="18" charset="0"/>
              </a:rPr>
              <a:t>»:</a:t>
            </a:r>
          </a:p>
          <a:p>
            <a:pPr algn="ctr">
              <a:buFontTx/>
              <a:buNone/>
            </a:pPr>
            <a:r>
              <a:rPr lang="ru-RU" altLang="ru-RU" sz="2000" b="1" dirty="0" smtClean="0">
                <a:latin typeface="Times New Roman" pitchFamily="18" charset="0"/>
                <a:cs typeface="Times New Roman" pitchFamily="18" charset="0"/>
              </a:rPr>
              <a:t>Часть 1</a:t>
            </a:r>
            <a:r>
              <a:rPr lang="ru-RU" altLang="ru-RU" sz="2000" dirty="0" smtClean="0">
                <a:latin typeface="Times New Roman" pitchFamily="18" charset="0"/>
                <a:cs typeface="Times New Roman" pitchFamily="18" charset="0"/>
              </a:rPr>
              <a:t>: </a:t>
            </a:r>
            <a:r>
              <a:rPr lang="ru-RU" sz="2000" dirty="0" smtClean="0">
                <a:latin typeface="Times New Roman" panose="02020603050405020304" pitchFamily="18" charset="0"/>
                <a:cs typeface="Times New Roman" panose="02020603050405020304" pitchFamily="18" charset="0"/>
              </a:rPr>
              <a:t>Государственный </a:t>
            </a:r>
            <a:r>
              <a:rPr lang="ru-RU" sz="2000" dirty="0">
                <a:latin typeface="Times New Roman" panose="02020603050405020304" pitchFamily="18" charset="0"/>
                <a:cs typeface="Times New Roman" panose="02020603050405020304" pitchFamily="18" charset="0"/>
              </a:rPr>
              <a:t>контроль (надзор) осуществляются </a:t>
            </a:r>
            <a:r>
              <a:rPr lang="ru-RU" sz="2000" b="1" dirty="0">
                <a:latin typeface="Times New Roman" panose="02020603050405020304" pitchFamily="18" charset="0"/>
                <a:cs typeface="Times New Roman" panose="02020603050405020304" pitchFamily="18" charset="0"/>
              </a:rPr>
              <a:t>на основе управления рисками</a:t>
            </a:r>
            <a:r>
              <a:rPr lang="ru-RU" sz="2000" dirty="0">
                <a:latin typeface="Times New Roman" panose="02020603050405020304" pitchFamily="18" charset="0"/>
                <a:cs typeface="Times New Roman" panose="02020603050405020304" pitchFamily="18" charset="0"/>
              </a:rPr>
              <a:t> причинения вреда (ущерба), </a:t>
            </a:r>
            <a:r>
              <a:rPr lang="ru-RU" sz="2000" b="1" dirty="0">
                <a:latin typeface="Times New Roman" panose="02020603050405020304" pitchFamily="18" charset="0"/>
                <a:cs typeface="Times New Roman" panose="02020603050405020304" pitchFamily="18" charset="0"/>
              </a:rPr>
              <a:t>определяющего </a:t>
            </a:r>
            <a:r>
              <a:rPr lang="ru-RU" sz="2000" b="1" dirty="0" smtClean="0">
                <a:latin typeface="Times New Roman" panose="02020603050405020304" pitchFamily="18" charset="0"/>
                <a:cs typeface="Times New Roman" panose="02020603050405020304" pitchFamily="18" charset="0"/>
              </a:rPr>
              <a:t>выбор</a:t>
            </a:r>
            <a:r>
              <a:rPr lang="ru-RU" sz="2000" dirty="0" smtClean="0">
                <a:latin typeface="Times New Roman" panose="02020603050405020304" pitchFamily="18" charset="0"/>
                <a:cs typeface="Times New Roman" panose="02020603050405020304" pitchFamily="18" charset="0"/>
              </a:rPr>
              <a:t>: профилактических </a:t>
            </a:r>
            <a:r>
              <a:rPr lang="ru-RU" sz="2000" dirty="0">
                <a:latin typeface="Times New Roman" panose="02020603050405020304" pitchFamily="18" charset="0"/>
                <a:cs typeface="Times New Roman" panose="02020603050405020304" pitchFamily="18" charset="0"/>
              </a:rPr>
              <a:t>мероприятий</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контрольных (надзорных) мероприятий, </a:t>
            </a:r>
            <a:r>
              <a:rPr lang="ru-RU" sz="2000" dirty="0" smtClean="0">
                <a:latin typeface="Times New Roman" panose="02020603050405020304" pitchFamily="18" charset="0"/>
                <a:cs typeface="Times New Roman" panose="02020603050405020304" pitchFamily="18" charset="0"/>
              </a:rPr>
              <a:t>их </a:t>
            </a:r>
            <a:r>
              <a:rPr lang="ru-RU" sz="2000" dirty="0">
                <a:latin typeface="Times New Roman" panose="02020603050405020304" pitchFamily="18" charset="0"/>
                <a:cs typeface="Times New Roman" panose="02020603050405020304" pitchFamily="18" charset="0"/>
              </a:rPr>
              <a:t>содержание (в том числе объем проверяемых обязательных требований), интенсивность и результаты</a:t>
            </a:r>
            <a:r>
              <a:rPr lang="ru-RU" sz="2000" dirty="0" smtClean="0">
                <a:latin typeface="Times New Roman" panose="02020603050405020304" pitchFamily="18" charset="0"/>
                <a:cs typeface="Times New Roman" panose="02020603050405020304" pitchFamily="18" charset="0"/>
              </a:rPr>
              <a:t>.</a:t>
            </a:r>
            <a:endParaRPr lang="ru-RU" altLang="ru-RU" sz="2000" dirty="0">
              <a:latin typeface="Times New Roman" pitchFamily="18" charset="0"/>
              <a:cs typeface="Times New Roman" pitchFamily="18" charset="0"/>
            </a:endParaRPr>
          </a:p>
          <a:p>
            <a:pPr algn="ctr">
              <a:buFontTx/>
              <a:buNone/>
            </a:pPr>
            <a:r>
              <a:rPr lang="ru-RU" altLang="ru-RU" sz="2000" b="1" dirty="0">
                <a:latin typeface="Times New Roman" pitchFamily="18" charset="0"/>
                <a:cs typeface="Times New Roman" pitchFamily="18" charset="0"/>
              </a:rPr>
              <a:t>Пункты 6,7 </a:t>
            </a:r>
            <a:r>
              <a:rPr lang="ru-RU" altLang="ru-RU" sz="2000" dirty="0">
                <a:latin typeface="Times New Roman" pitchFamily="18" charset="0"/>
                <a:cs typeface="Times New Roman" pitchFamily="18" charset="0"/>
              </a:rPr>
              <a:t>Положения о федеральном государственном контроле (надзоре) в сфере образования, утвержденного  Постановлением Правительства Российской Федерации от 25.06.2021 № 997 (далее- Положение о ФГКН)</a:t>
            </a:r>
          </a:p>
          <a:p>
            <a:pPr algn="ctr"/>
            <a:endParaRPr lang="ru-RU" sz="2800" dirty="0" smtClean="0">
              <a:latin typeface="Times New Roman" panose="02020603050405020304" pitchFamily="18" charset="0"/>
              <a:cs typeface="Times New Roman" panose="02020603050405020304" pitchFamily="18" charset="0"/>
            </a:endParaRPr>
          </a:p>
          <a:p>
            <a:endParaRPr lang="ru-RU" sz="2800" dirty="0"/>
          </a:p>
          <a:p>
            <a:pPr algn="ct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303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6093976"/>
          </a:xfrm>
          <a:prstGeom prst="rect">
            <a:avLst/>
          </a:prstGeom>
        </p:spPr>
        <p:txBody>
          <a:bodyPr wrap="square">
            <a:spAutoFit/>
          </a:bodyPr>
          <a:lstStyle/>
          <a:p>
            <a:pPr algn="ctr"/>
            <a:r>
              <a:rPr lang="ru-RU" altLang="ru-RU" sz="2800" b="1" dirty="0">
                <a:solidFill>
                  <a:srgbClr val="7030A0"/>
                </a:solidFill>
                <a:latin typeface="Times New Roman" pitchFamily="18" charset="0"/>
                <a:cs typeface="Times New Roman" pitchFamily="18" charset="0"/>
              </a:rPr>
              <a:t>Контрольные (надзорные) мероприятия с 01.07.2021</a:t>
            </a:r>
          </a:p>
          <a:p>
            <a:pPr algn="ctr">
              <a:buFontTx/>
              <a:buNone/>
            </a:pPr>
            <a:endParaRPr lang="ru-RU" altLang="ru-RU" sz="2800" b="1" dirty="0" smtClean="0">
              <a:latin typeface="Times New Roman" pitchFamily="18" charset="0"/>
              <a:cs typeface="Times New Roman" pitchFamily="18" charset="0"/>
            </a:endParaRPr>
          </a:p>
          <a:p>
            <a:pPr algn="ctr">
              <a:buFontTx/>
              <a:buNone/>
            </a:pPr>
            <a:r>
              <a:rPr lang="ru-RU" altLang="ru-RU" sz="2800" b="1" dirty="0" smtClean="0">
                <a:latin typeface="Times New Roman" pitchFamily="18" charset="0"/>
                <a:cs typeface="Times New Roman" pitchFamily="18" charset="0"/>
              </a:rPr>
              <a:t>Применение </a:t>
            </a:r>
            <a:r>
              <a:rPr lang="ru-RU" altLang="ru-RU" sz="2800" b="1" dirty="0">
                <a:latin typeface="Times New Roman" pitchFamily="18" charset="0"/>
                <a:cs typeface="Times New Roman" pitchFamily="18" charset="0"/>
              </a:rPr>
              <a:t>риск – ориентированного подхода при федеральном государственном контроле (надзоре) в сфере образования</a:t>
            </a:r>
            <a:endParaRPr lang="ru-RU" altLang="ru-RU" sz="2800" dirty="0">
              <a:latin typeface="Times New Roman" pitchFamily="18" charset="0"/>
              <a:cs typeface="Times New Roman" pitchFamily="18" charset="0"/>
            </a:endParaRPr>
          </a:p>
          <a:p>
            <a:pPr algn="ctr">
              <a:buFontTx/>
              <a:buNone/>
            </a:pPr>
            <a:endParaRPr lang="ru-RU" altLang="ru-RU" sz="2800" b="1" dirty="0" smtClean="0">
              <a:latin typeface="Times New Roman" pitchFamily="18" charset="0"/>
              <a:cs typeface="Times New Roman" pitchFamily="18" charset="0"/>
            </a:endParaRPr>
          </a:p>
          <a:p>
            <a:pPr algn="ctr">
              <a:buFontTx/>
              <a:buNone/>
            </a:pPr>
            <a:r>
              <a:rPr lang="ru-RU" altLang="ru-RU" sz="2800" b="1" dirty="0" smtClean="0">
                <a:latin typeface="Times New Roman" pitchFamily="18" charset="0"/>
                <a:cs typeface="Times New Roman" pitchFamily="18" charset="0"/>
              </a:rPr>
              <a:t>Пункт </a:t>
            </a:r>
            <a:r>
              <a:rPr lang="ru-RU" altLang="ru-RU" sz="2800" b="1" dirty="0">
                <a:latin typeface="Times New Roman" pitchFamily="18" charset="0"/>
                <a:cs typeface="Times New Roman" pitchFamily="18" charset="0"/>
              </a:rPr>
              <a:t>6 Положения о ФГКН:</a:t>
            </a:r>
          </a:p>
          <a:p>
            <a:pPr algn="ctr">
              <a:buFontTx/>
              <a:buNone/>
            </a:pPr>
            <a:endParaRPr lang="ru-RU" altLang="ru-RU" sz="2800" dirty="0" smtClean="0">
              <a:latin typeface="Times New Roman" pitchFamily="18" charset="0"/>
              <a:cs typeface="Times New Roman" pitchFamily="18" charset="0"/>
            </a:endParaRPr>
          </a:p>
          <a:p>
            <a:pPr algn="ctr">
              <a:buFontTx/>
              <a:buNone/>
            </a:pPr>
            <a:r>
              <a:rPr lang="ru-RU" altLang="ru-RU" sz="2800" dirty="0" smtClean="0">
                <a:latin typeface="Times New Roman" pitchFamily="18" charset="0"/>
                <a:cs typeface="Times New Roman" pitchFamily="18" charset="0"/>
              </a:rPr>
              <a:t>Определены </a:t>
            </a:r>
            <a:r>
              <a:rPr lang="ru-RU" altLang="ru-RU" sz="2800" dirty="0">
                <a:latin typeface="Times New Roman" pitchFamily="18" charset="0"/>
                <a:cs typeface="Times New Roman" pitchFamily="18" charset="0"/>
              </a:rPr>
              <a:t>следующие категории:</a:t>
            </a:r>
          </a:p>
          <a:p>
            <a:pPr algn="ctr"/>
            <a:r>
              <a:rPr lang="ru-RU" altLang="ru-RU" sz="2800" dirty="0">
                <a:latin typeface="Times New Roman" pitchFamily="18" charset="0"/>
                <a:cs typeface="Times New Roman" pitchFamily="18" charset="0"/>
              </a:rPr>
              <a:t>категория высокого риска,</a:t>
            </a:r>
          </a:p>
          <a:p>
            <a:pPr algn="ctr"/>
            <a:r>
              <a:rPr lang="ru-RU" altLang="ru-RU" sz="2800" dirty="0">
                <a:latin typeface="Times New Roman" pitchFamily="18" charset="0"/>
                <a:cs typeface="Times New Roman" pitchFamily="18" charset="0"/>
              </a:rPr>
              <a:t>категория среднего риска, </a:t>
            </a:r>
          </a:p>
          <a:p>
            <a:pPr algn="ctr"/>
            <a:r>
              <a:rPr lang="ru-RU" altLang="ru-RU" sz="2800" dirty="0">
                <a:latin typeface="Times New Roman" pitchFamily="18" charset="0"/>
                <a:cs typeface="Times New Roman" pitchFamily="18" charset="0"/>
              </a:rPr>
              <a:t>категория низкого риска.</a:t>
            </a:r>
          </a:p>
          <a:p>
            <a:pPr algn="ctr"/>
            <a:endParaRPr lang="ru-RU" sz="2800" dirty="0" smtClean="0">
              <a:latin typeface="Times New Roman" panose="02020603050405020304" pitchFamily="18" charset="0"/>
              <a:cs typeface="Times New Roman" panose="02020603050405020304" pitchFamily="18" charset="0"/>
            </a:endParaRPr>
          </a:p>
          <a:p>
            <a:endParaRPr lang="ru-RU" sz="2800" dirty="0"/>
          </a:p>
          <a:p>
            <a:pPr algn="ct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5699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6955750"/>
          </a:xfrm>
          <a:prstGeom prst="rect">
            <a:avLst/>
          </a:prstGeom>
        </p:spPr>
        <p:txBody>
          <a:bodyPr wrap="square">
            <a:spAutoFit/>
          </a:bodyPr>
          <a:lstStyle/>
          <a:p>
            <a:pPr algn="ctr"/>
            <a:r>
              <a:rPr lang="ru-RU" altLang="ru-RU" sz="2800" b="1" dirty="0">
                <a:solidFill>
                  <a:srgbClr val="7030A0"/>
                </a:solidFill>
                <a:latin typeface="Times New Roman" pitchFamily="18" charset="0"/>
                <a:cs typeface="Times New Roman" pitchFamily="18" charset="0"/>
              </a:rPr>
              <a:t>Контрольные (надзорные) мероприятия с 01.07.2021</a:t>
            </a:r>
          </a:p>
          <a:p>
            <a:pPr algn="ctr">
              <a:buFontTx/>
              <a:buNone/>
            </a:pPr>
            <a:r>
              <a:rPr lang="ru-RU" altLang="ru-RU" sz="2800" b="1" dirty="0" smtClean="0">
                <a:latin typeface="Times New Roman" pitchFamily="18" charset="0"/>
                <a:cs typeface="Times New Roman" pitchFamily="18" charset="0"/>
              </a:rPr>
              <a:t>Применение </a:t>
            </a:r>
            <a:r>
              <a:rPr lang="ru-RU" altLang="ru-RU" sz="2800" b="1" dirty="0">
                <a:latin typeface="Times New Roman" pitchFamily="18" charset="0"/>
                <a:cs typeface="Times New Roman" pitchFamily="18" charset="0"/>
              </a:rPr>
              <a:t>риск – ориентированного подхода при федеральном государственном контроле (надзоре) в сфере образования</a:t>
            </a:r>
            <a:endParaRPr lang="ru-RU" altLang="ru-RU" sz="2800" dirty="0">
              <a:latin typeface="Times New Roman" pitchFamily="18" charset="0"/>
              <a:cs typeface="Times New Roman" pitchFamily="18" charset="0"/>
            </a:endParaRPr>
          </a:p>
          <a:p>
            <a:pPr algn="ctr">
              <a:buFontTx/>
              <a:buNone/>
            </a:pPr>
            <a:r>
              <a:rPr lang="ru-RU" altLang="ru-RU" sz="2800" b="1" dirty="0">
                <a:latin typeface="Times New Roman" pitchFamily="18" charset="0"/>
                <a:cs typeface="Times New Roman" pitchFamily="18" charset="0"/>
              </a:rPr>
              <a:t>КАТЕГОРИЯ «Низкий риск»</a:t>
            </a:r>
          </a:p>
          <a:p>
            <a:pPr>
              <a:buFontTx/>
              <a:buNone/>
            </a:pPr>
            <a:r>
              <a:rPr lang="ru-RU" altLang="ru-RU" sz="2800" dirty="0">
                <a:latin typeface="Times New Roman" pitchFamily="18" charset="0"/>
                <a:cs typeface="Times New Roman" pitchFamily="18" charset="0"/>
              </a:rPr>
              <a:t>Критерий тяжести потенциальных негативных последствий возможного несоблюдения обязательных требований:</a:t>
            </a:r>
          </a:p>
          <a:p>
            <a:pPr algn="just">
              <a:buFontTx/>
              <a:buNone/>
            </a:pPr>
            <a:r>
              <a:rPr lang="ru-RU" sz="2800" dirty="0" smtClean="0">
                <a:latin typeface="Times New Roman" panose="02020603050405020304" pitchFamily="18" charset="0"/>
                <a:cs typeface="Times New Roman" panose="02020603050405020304" pitchFamily="18" charset="0"/>
              </a:rPr>
              <a:t>Деятельность </a:t>
            </a:r>
            <a:r>
              <a:rPr lang="ru-RU" sz="2800" dirty="0">
                <a:latin typeface="Times New Roman" panose="02020603050405020304" pitchFamily="18" charset="0"/>
                <a:cs typeface="Times New Roman" panose="02020603050405020304" pitchFamily="18" charset="0"/>
              </a:rPr>
              <a:t>организаций, осуществляющих образовательную деятельность, и индивидуальных предпринимателей, осуществляющих образовательную деятельность, за исключением индивидуальных предпринимателей, осуществляющих образовательную деятельность, по реализации одной или нескольких основных образовательных программ и (или) дополнительных образовательных </a:t>
            </a:r>
            <a:r>
              <a:rPr lang="ru-RU" sz="2800" dirty="0" smtClean="0">
                <a:latin typeface="Times New Roman" panose="02020603050405020304" pitchFamily="18" charset="0"/>
                <a:cs typeface="Times New Roman" panose="02020603050405020304" pitchFamily="18" charset="0"/>
              </a:rPr>
              <a:t>программ</a:t>
            </a:r>
            <a:r>
              <a:rPr lang="ru-RU" sz="2800" dirty="0">
                <a:latin typeface="Times New Roman" panose="02020603050405020304" pitchFamily="18" charset="0"/>
                <a:cs typeface="Times New Roman" panose="02020603050405020304" pitchFamily="18" charset="0"/>
              </a:rPr>
              <a:t>.</a:t>
            </a:r>
            <a:endParaRPr lang="ru-RU" altLang="ru-RU" sz="2800" dirty="0">
              <a:latin typeface="Times New Roman" pitchFamily="18" charset="0"/>
              <a:cs typeface="Times New Roman" pitchFamily="18" charset="0"/>
            </a:endParaRPr>
          </a:p>
          <a:p>
            <a:pPr algn="ctr"/>
            <a:endParaRPr lang="ru-RU" sz="2800" dirty="0" smtClean="0">
              <a:latin typeface="Times New Roman" panose="02020603050405020304" pitchFamily="18" charset="0"/>
              <a:cs typeface="Times New Roman" panose="02020603050405020304" pitchFamily="18" charset="0"/>
            </a:endParaRPr>
          </a:p>
          <a:p>
            <a:endParaRPr lang="ru-RU" sz="2800" dirty="0"/>
          </a:p>
          <a:p>
            <a:pPr algn="ct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4066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5570756"/>
          </a:xfrm>
          <a:prstGeom prst="rect">
            <a:avLst/>
          </a:prstGeom>
        </p:spPr>
        <p:txBody>
          <a:bodyPr wrap="square">
            <a:spAutoFit/>
          </a:bodyPr>
          <a:lstStyle/>
          <a:p>
            <a:pPr algn="ctr"/>
            <a:r>
              <a:rPr lang="ru-RU" altLang="ru-RU" sz="2800" b="1" dirty="0">
                <a:solidFill>
                  <a:srgbClr val="7030A0"/>
                </a:solidFill>
                <a:latin typeface="Times New Roman" pitchFamily="18" charset="0"/>
                <a:cs typeface="Times New Roman" pitchFamily="18" charset="0"/>
              </a:rPr>
              <a:t>Контрольные (надзорные) мероприятия с 01.07.2021</a:t>
            </a:r>
          </a:p>
          <a:p>
            <a:pPr algn="ctr">
              <a:buFontTx/>
              <a:buNone/>
              <a:defRPr/>
            </a:pPr>
            <a:endParaRPr lang="ru-RU" altLang="ru-RU" sz="2000" b="1" dirty="0" smtClean="0">
              <a:solidFill>
                <a:srgbClr val="000000"/>
              </a:solidFill>
              <a:latin typeface="Times New Roman" panose="02020603050405020304" pitchFamily="18" charset="0"/>
              <a:cs typeface="Times New Roman" panose="02020603050405020304" pitchFamily="18" charset="0"/>
            </a:endParaRPr>
          </a:p>
          <a:p>
            <a:pPr algn="ctr">
              <a:buFontTx/>
              <a:buNone/>
              <a:defRPr/>
            </a:pPr>
            <a:r>
              <a:rPr lang="ru-RU" altLang="ru-RU" sz="2200" b="1" dirty="0" smtClean="0">
                <a:solidFill>
                  <a:srgbClr val="000000"/>
                </a:solidFill>
                <a:latin typeface="Times New Roman" panose="02020603050405020304" pitchFamily="18" charset="0"/>
                <a:cs typeface="Times New Roman" panose="02020603050405020304" pitchFamily="18" charset="0"/>
              </a:rPr>
              <a:t>КАТЕГОРИЯ </a:t>
            </a:r>
            <a:r>
              <a:rPr lang="ru-RU" altLang="ru-RU" sz="2200" b="1" dirty="0">
                <a:solidFill>
                  <a:srgbClr val="000000"/>
                </a:solidFill>
                <a:latin typeface="Times New Roman" panose="02020603050405020304" pitchFamily="18" charset="0"/>
                <a:cs typeface="Times New Roman" panose="02020603050405020304" pitchFamily="18" charset="0"/>
              </a:rPr>
              <a:t>«Средний риск»</a:t>
            </a:r>
          </a:p>
          <a:p>
            <a:pPr algn="ctr">
              <a:buFontTx/>
              <a:buNone/>
              <a:defRPr/>
            </a:pPr>
            <a:r>
              <a:rPr lang="ru-RU" sz="2200" dirty="0">
                <a:solidFill>
                  <a:srgbClr val="000000"/>
                </a:solidFill>
                <a:latin typeface="Times New Roman" panose="02020603050405020304" pitchFamily="18" charset="0"/>
                <a:cs typeface="Times New Roman" panose="02020603050405020304" pitchFamily="18" charset="0"/>
              </a:rPr>
              <a:t>Критерий тяжести потенциальных негативных последствий возможного несоблюдения обязательных требований:</a:t>
            </a:r>
          </a:p>
          <a:p>
            <a:pPr algn="just"/>
            <a:r>
              <a:rPr lang="ru-RU" sz="2400" dirty="0">
                <a:latin typeface="Times New Roman" panose="02020603050405020304" pitchFamily="18" charset="0"/>
                <a:cs typeface="Times New Roman" panose="02020603050405020304" pitchFamily="18" charset="0"/>
              </a:rPr>
              <a:t>Образовательная деятельность контролируемых лиц при наличии обращения (жалобы, заявления), признанного обоснованным по результатам рассмотрения в комитете общего и профессионального образования Ленинградской области, от физических и юридических лиц, в том числе индивидуальных предпринимателей, государственных и муниципальных органов и их должностных лиц, средств массовой информации, о фактах нарушения контролируемым лицом обязательных требований, </a:t>
            </a:r>
            <a:r>
              <a:rPr lang="ru-RU" sz="2400" b="1" dirty="0">
                <a:latin typeface="Times New Roman" panose="02020603050405020304" pitchFamily="18" charset="0"/>
                <a:cs typeface="Times New Roman" panose="02020603050405020304" pitchFamily="18" charset="0"/>
              </a:rPr>
              <a:t>в течение календарного года</a:t>
            </a:r>
            <a:r>
              <a:rPr lang="ru-RU" sz="2400" dirty="0">
                <a:latin typeface="Times New Roman" panose="02020603050405020304" pitchFamily="18" charset="0"/>
                <a:cs typeface="Times New Roman" panose="02020603050405020304" pitchFamily="18" charset="0"/>
              </a:rPr>
              <a:t>, предшествующего дате принятия решения об отнесении объекта федерального государственного контроля (надзора) в сфере образования к определенной категории </a:t>
            </a:r>
            <a:r>
              <a:rPr lang="ru-RU" sz="2400" dirty="0" smtClean="0">
                <a:latin typeface="Times New Roman" panose="02020603050405020304" pitchFamily="18" charset="0"/>
                <a:cs typeface="Times New Roman" panose="02020603050405020304" pitchFamily="18" charset="0"/>
              </a:rPr>
              <a:t>риска.</a:t>
            </a:r>
            <a:endParaRPr lang="ru-RU" sz="2200" dirty="0">
              <a:latin typeface="Times New Roman" panose="02020603050405020304" pitchFamily="18" charset="0"/>
              <a:cs typeface="Times New Roman" panose="02020603050405020304" pitchFamily="18" charset="0"/>
            </a:endParaRPr>
          </a:p>
          <a:p>
            <a:pPr algn="ct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373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6340197"/>
          </a:xfrm>
          <a:prstGeom prst="rect">
            <a:avLst/>
          </a:prstGeom>
        </p:spPr>
        <p:txBody>
          <a:bodyPr wrap="square">
            <a:spAutoFit/>
          </a:bodyPr>
          <a:lstStyle/>
          <a:p>
            <a:pPr algn="ctr"/>
            <a:r>
              <a:rPr lang="ru-RU" altLang="ru-RU" sz="2800" b="1" dirty="0">
                <a:solidFill>
                  <a:srgbClr val="7030A0"/>
                </a:solidFill>
                <a:latin typeface="Times New Roman" pitchFamily="18" charset="0"/>
                <a:cs typeface="Times New Roman" pitchFamily="18" charset="0"/>
              </a:rPr>
              <a:t>Контрольные (надзорные) мероприятия с 01.07.2021</a:t>
            </a:r>
          </a:p>
          <a:p>
            <a:pPr algn="ctr">
              <a:buFontTx/>
              <a:buNone/>
              <a:defRPr/>
            </a:pPr>
            <a:endParaRPr lang="ru-RU" altLang="ru-RU" sz="2200" b="1" dirty="0" smtClean="0">
              <a:latin typeface="Times New Roman" panose="02020603050405020304" pitchFamily="18" charset="0"/>
              <a:cs typeface="Times New Roman" panose="02020603050405020304" pitchFamily="18" charset="0"/>
            </a:endParaRPr>
          </a:p>
          <a:p>
            <a:pPr algn="ctr">
              <a:buFontTx/>
              <a:buNone/>
              <a:defRPr/>
            </a:pPr>
            <a:r>
              <a:rPr lang="ru-RU" altLang="ru-RU" sz="2200" b="1" dirty="0" smtClean="0">
                <a:latin typeface="Times New Roman" panose="02020603050405020304" pitchFamily="18" charset="0"/>
                <a:cs typeface="Times New Roman" panose="02020603050405020304" pitchFamily="18" charset="0"/>
              </a:rPr>
              <a:t>КАТЕГОРИЯ </a:t>
            </a:r>
            <a:r>
              <a:rPr lang="ru-RU" altLang="ru-RU" sz="2200" b="1" dirty="0">
                <a:latin typeface="Times New Roman" panose="02020603050405020304" pitchFamily="18" charset="0"/>
                <a:cs typeface="Times New Roman" panose="02020603050405020304" pitchFamily="18" charset="0"/>
              </a:rPr>
              <a:t>«Средний риск»</a:t>
            </a:r>
          </a:p>
          <a:p>
            <a:pPr algn="ctr">
              <a:buFontTx/>
              <a:buNone/>
              <a:defRPr/>
            </a:pPr>
            <a:r>
              <a:rPr lang="ru-RU" sz="2200" dirty="0">
                <a:latin typeface="Times New Roman" panose="02020603050405020304" pitchFamily="18" charset="0"/>
                <a:cs typeface="Times New Roman" panose="02020603050405020304" pitchFamily="18" charset="0"/>
              </a:rPr>
              <a:t>Критерий тяжести потенциальных негативных последствий возможного несоблюдения обязательных требований:</a:t>
            </a:r>
          </a:p>
          <a:p>
            <a:r>
              <a:rPr lang="ru-RU" sz="2400" dirty="0">
                <a:latin typeface="Times New Roman"/>
                <a:ea typeface="Calibri"/>
              </a:rPr>
              <a:t>Образовательная деятельность контролируемых лиц при наличии вступившего в законную силу постановления о назначении административного наказания контролируемому лицу за совершение административного правонарушения в сфере образования, предусмотренного одной или несколькими статьями </a:t>
            </a:r>
            <a:r>
              <a:rPr lang="ru-RU" sz="2400" dirty="0">
                <a:solidFill>
                  <a:srgbClr val="0000FF"/>
                </a:solidFill>
                <a:latin typeface="Times New Roman"/>
                <a:ea typeface="Calibri"/>
                <a:cs typeface="Times New Roman"/>
                <a:hlinkClick r:id="rId3"/>
              </a:rPr>
              <a:t>Кодекса</a:t>
            </a:r>
            <a:r>
              <a:rPr lang="ru-RU" sz="2400" dirty="0">
                <a:latin typeface="Times New Roman"/>
                <a:ea typeface="Calibri"/>
              </a:rPr>
              <a:t> Российской Федерации об административных правонарушениях: </a:t>
            </a:r>
            <a:r>
              <a:rPr lang="ru-RU" sz="2400" dirty="0">
                <a:solidFill>
                  <a:srgbClr val="0000FF"/>
                </a:solidFill>
                <a:latin typeface="Times New Roman"/>
                <a:ea typeface="Calibri"/>
                <a:cs typeface="Times New Roman"/>
                <a:hlinkClick r:id="rId4"/>
              </a:rPr>
              <a:t>статьей 5.57</a:t>
            </a:r>
            <a:r>
              <a:rPr lang="ru-RU" sz="2400" dirty="0">
                <a:latin typeface="Times New Roman"/>
                <a:ea typeface="Calibri"/>
              </a:rPr>
              <a:t>, </a:t>
            </a:r>
            <a:r>
              <a:rPr lang="ru-RU" sz="2400" dirty="0">
                <a:solidFill>
                  <a:srgbClr val="0000FF"/>
                </a:solidFill>
                <a:latin typeface="Times New Roman"/>
                <a:ea typeface="Calibri"/>
                <a:cs typeface="Times New Roman"/>
                <a:hlinkClick r:id="rId5"/>
              </a:rPr>
              <a:t>статьей 9.13</a:t>
            </a:r>
            <a:r>
              <a:rPr lang="ru-RU" sz="2400" dirty="0">
                <a:latin typeface="Times New Roman"/>
                <a:ea typeface="Calibri"/>
              </a:rPr>
              <a:t>, </a:t>
            </a:r>
            <a:r>
              <a:rPr lang="ru-RU" sz="2400" dirty="0">
                <a:solidFill>
                  <a:srgbClr val="0000FF"/>
                </a:solidFill>
                <a:latin typeface="Times New Roman"/>
                <a:ea typeface="Calibri"/>
                <a:cs typeface="Times New Roman"/>
                <a:hlinkClick r:id="rId6"/>
              </a:rPr>
              <a:t>частью 1 статьи 19.4</a:t>
            </a:r>
            <a:r>
              <a:rPr lang="ru-RU" sz="2400" dirty="0">
                <a:latin typeface="Times New Roman"/>
                <a:ea typeface="Calibri"/>
              </a:rPr>
              <a:t>, </a:t>
            </a:r>
            <a:r>
              <a:rPr lang="ru-RU" sz="2400" dirty="0">
                <a:solidFill>
                  <a:srgbClr val="0000FF"/>
                </a:solidFill>
                <a:latin typeface="Times New Roman"/>
                <a:ea typeface="Calibri"/>
                <a:cs typeface="Times New Roman"/>
                <a:hlinkClick r:id="rId7"/>
              </a:rPr>
              <a:t>статьей 19.4.1</a:t>
            </a:r>
            <a:r>
              <a:rPr lang="ru-RU" sz="2400" dirty="0">
                <a:latin typeface="Times New Roman"/>
                <a:ea typeface="Calibri"/>
              </a:rPr>
              <a:t>, </a:t>
            </a:r>
            <a:r>
              <a:rPr lang="ru-RU" sz="2400" dirty="0">
                <a:solidFill>
                  <a:srgbClr val="0000FF"/>
                </a:solidFill>
                <a:latin typeface="Times New Roman"/>
                <a:ea typeface="Calibri"/>
                <a:cs typeface="Times New Roman"/>
                <a:hlinkClick r:id="rId8"/>
              </a:rPr>
              <a:t>частью 1 статьи 19.5</a:t>
            </a:r>
            <a:r>
              <a:rPr lang="ru-RU" sz="2400" dirty="0">
                <a:latin typeface="Times New Roman"/>
                <a:ea typeface="Calibri"/>
              </a:rPr>
              <a:t>, </a:t>
            </a:r>
            <a:r>
              <a:rPr lang="ru-RU" sz="2400" dirty="0">
                <a:solidFill>
                  <a:srgbClr val="0000FF"/>
                </a:solidFill>
                <a:latin typeface="Times New Roman"/>
                <a:ea typeface="Calibri"/>
                <a:cs typeface="Times New Roman"/>
                <a:hlinkClick r:id="rId9"/>
              </a:rPr>
              <a:t>статьями 19.6</a:t>
            </a:r>
            <a:r>
              <a:rPr lang="ru-RU" sz="2400" dirty="0">
                <a:latin typeface="Times New Roman"/>
                <a:ea typeface="Calibri"/>
              </a:rPr>
              <a:t>, </a:t>
            </a:r>
            <a:r>
              <a:rPr lang="ru-RU" sz="2400" dirty="0">
                <a:solidFill>
                  <a:srgbClr val="0000FF"/>
                </a:solidFill>
                <a:latin typeface="Times New Roman"/>
                <a:ea typeface="Calibri"/>
                <a:cs typeface="Times New Roman"/>
                <a:hlinkClick r:id="rId10"/>
              </a:rPr>
              <a:t>19.7</a:t>
            </a:r>
            <a:r>
              <a:rPr lang="ru-RU" sz="2400" dirty="0">
                <a:latin typeface="Times New Roman"/>
                <a:ea typeface="Calibri"/>
              </a:rPr>
              <a:t>, </a:t>
            </a:r>
            <a:r>
              <a:rPr lang="ru-RU" sz="2400" dirty="0">
                <a:solidFill>
                  <a:srgbClr val="0000FF"/>
                </a:solidFill>
                <a:latin typeface="Times New Roman"/>
                <a:ea typeface="Calibri"/>
                <a:cs typeface="Times New Roman"/>
                <a:hlinkClick r:id="rId11"/>
              </a:rPr>
              <a:t>19.20</a:t>
            </a:r>
            <a:r>
              <a:rPr lang="ru-RU" sz="2400" dirty="0">
                <a:latin typeface="Times New Roman"/>
                <a:ea typeface="Calibri"/>
              </a:rPr>
              <a:t> и </a:t>
            </a:r>
            <a:r>
              <a:rPr lang="ru-RU" sz="2400" dirty="0">
                <a:solidFill>
                  <a:srgbClr val="0000FF"/>
                </a:solidFill>
                <a:latin typeface="Times New Roman"/>
                <a:ea typeface="Calibri"/>
                <a:cs typeface="Times New Roman"/>
                <a:hlinkClick r:id="rId12"/>
              </a:rPr>
              <a:t>19.30</a:t>
            </a:r>
            <a:r>
              <a:rPr lang="ru-RU" sz="2400" dirty="0">
                <a:latin typeface="Times New Roman"/>
                <a:ea typeface="Calibri"/>
              </a:rPr>
              <a:t>, </a:t>
            </a:r>
            <a:r>
              <a:rPr lang="ru-RU" sz="2400" dirty="0">
                <a:solidFill>
                  <a:srgbClr val="0000FF"/>
                </a:solidFill>
                <a:latin typeface="Times New Roman"/>
                <a:ea typeface="Calibri"/>
                <a:cs typeface="Times New Roman"/>
                <a:hlinkClick r:id="rId13"/>
              </a:rPr>
              <a:t>статьей 19.30.2</a:t>
            </a:r>
            <a:r>
              <a:rPr lang="ru-RU" sz="2400" dirty="0">
                <a:latin typeface="Times New Roman"/>
                <a:ea typeface="Calibri"/>
              </a:rPr>
              <a:t> (в части сведений о выданных документах об образовании и (или) о квалификации, документах об обучении) в период 3 лет, предшествующих дате принятия решения об отнесении объекта федерального государственного контроля (надзора) в сфере образования к определенной категории </a:t>
            </a:r>
            <a:r>
              <a:rPr lang="ru-RU" sz="2400" dirty="0" smtClean="0">
                <a:latin typeface="Times New Roman"/>
                <a:ea typeface="Calibri"/>
              </a:rPr>
              <a:t>риска.</a:t>
            </a:r>
            <a:endParaRPr lang="ru-RU" sz="2200" dirty="0"/>
          </a:p>
          <a:p>
            <a:pPr algn="ct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7612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6F337EDA-AE0B-4A4B-A653-E1BCEF2DB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0322" y="245495"/>
            <a:ext cx="462037" cy="537796"/>
          </a:xfrm>
          <a:prstGeom prst="rect">
            <a:avLst/>
          </a:prstGeom>
        </p:spPr>
      </p:pic>
      <p:sp>
        <p:nvSpPr>
          <p:cNvPr id="7" name="Прямоугольник 6"/>
          <p:cNvSpPr/>
          <p:nvPr/>
        </p:nvSpPr>
        <p:spPr>
          <a:xfrm>
            <a:off x="957645" y="300801"/>
            <a:ext cx="10894313" cy="3785652"/>
          </a:xfrm>
          <a:prstGeom prst="rect">
            <a:avLst/>
          </a:prstGeom>
        </p:spPr>
        <p:txBody>
          <a:bodyPr wrap="square">
            <a:spAutoFit/>
          </a:bodyPr>
          <a:lstStyle/>
          <a:p>
            <a:pPr algn="ctr"/>
            <a:r>
              <a:rPr lang="ru-RU" altLang="ru-RU" sz="2800" b="1" dirty="0">
                <a:solidFill>
                  <a:srgbClr val="7030A0"/>
                </a:solidFill>
                <a:latin typeface="Times New Roman" pitchFamily="18" charset="0"/>
                <a:cs typeface="Times New Roman" pitchFamily="18" charset="0"/>
              </a:rPr>
              <a:t>Контрольные (надзорные) мероприятия с 01.07.2021</a:t>
            </a:r>
          </a:p>
          <a:p>
            <a:pPr algn="ctr">
              <a:buFontTx/>
              <a:buNone/>
              <a:defRPr/>
            </a:pPr>
            <a:r>
              <a:rPr lang="ru-RU" altLang="ru-RU" sz="2200" b="1" dirty="0">
                <a:latin typeface="Times New Roman" panose="02020603050405020304" pitchFamily="18" charset="0"/>
                <a:cs typeface="Times New Roman" panose="02020603050405020304" pitchFamily="18" charset="0"/>
              </a:rPr>
              <a:t>КАТЕГОРИЯ </a:t>
            </a:r>
            <a:r>
              <a:rPr lang="ru-RU" altLang="ru-RU" sz="2200" b="1" dirty="0" smtClean="0">
                <a:latin typeface="Times New Roman" panose="02020603050405020304" pitchFamily="18" charset="0"/>
                <a:cs typeface="Times New Roman" panose="02020603050405020304" pitchFamily="18" charset="0"/>
              </a:rPr>
              <a:t>«Средний </a:t>
            </a:r>
            <a:r>
              <a:rPr lang="ru-RU" altLang="ru-RU" sz="2200" b="1" dirty="0">
                <a:latin typeface="Times New Roman" panose="02020603050405020304" pitchFamily="18" charset="0"/>
                <a:cs typeface="Times New Roman" panose="02020603050405020304" pitchFamily="18" charset="0"/>
              </a:rPr>
              <a:t>риск»</a:t>
            </a:r>
          </a:p>
          <a:p>
            <a:pPr algn="ctr">
              <a:buFontTx/>
              <a:buNone/>
              <a:defRPr/>
            </a:pPr>
            <a:r>
              <a:rPr lang="ru-RU" sz="2200" dirty="0">
                <a:latin typeface="Times New Roman" panose="02020603050405020304" pitchFamily="18" charset="0"/>
                <a:cs typeface="Times New Roman" panose="02020603050405020304" pitchFamily="18" charset="0"/>
              </a:rPr>
              <a:t>Критерий тяжести потенциальных негативных последствий возможного несоблюдения обязательных требований:</a:t>
            </a:r>
          </a:p>
          <a:p>
            <a:r>
              <a:rPr lang="ru-RU" sz="2400" dirty="0">
                <a:latin typeface="Times New Roman" panose="02020603050405020304" pitchFamily="18" charset="0"/>
                <a:cs typeface="Times New Roman" panose="02020603050405020304" pitchFamily="18" charset="0"/>
              </a:rPr>
              <a:t>Образовательная деятельность контролируемых лиц при несоблюдении </a:t>
            </a:r>
            <a:r>
              <a:rPr lang="ru-RU" sz="2400" dirty="0" err="1">
                <a:latin typeface="Times New Roman" panose="02020603050405020304" pitchFamily="18" charset="0"/>
                <a:cs typeface="Times New Roman" panose="02020603050405020304" pitchFamily="18" charset="0"/>
              </a:rPr>
              <a:t>аккредитационных</a:t>
            </a:r>
            <a:r>
              <a:rPr lang="ru-RU" sz="2400" dirty="0">
                <a:latin typeface="Times New Roman" panose="02020603050405020304" pitchFamily="18" charset="0"/>
                <a:cs typeface="Times New Roman" panose="02020603050405020304" pitchFamily="18" charset="0"/>
              </a:rPr>
              <a:t> показателей, выявленном по результатам </a:t>
            </a:r>
            <a:r>
              <a:rPr lang="ru-RU" sz="2400" dirty="0" err="1">
                <a:latin typeface="Times New Roman" panose="02020603050405020304" pitchFamily="18" charset="0"/>
                <a:cs typeface="Times New Roman" panose="02020603050405020304" pitchFamily="18" charset="0"/>
              </a:rPr>
              <a:t>аккредитационного</a:t>
            </a:r>
            <a:r>
              <a:rPr lang="ru-RU" sz="2400" dirty="0">
                <a:latin typeface="Times New Roman" panose="02020603050405020304" pitchFamily="18" charset="0"/>
                <a:cs typeface="Times New Roman" panose="02020603050405020304" pitchFamily="18" charset="0"/>
              </a:rPr>
              <a:t> мониторинга, в течение 3 лет, предшествующих дате принятия решения об отнесении объекта федерального государственного контроля (надзора) в сфере образования к определенной категории </a:t>
            </a:r>
            <a:r>
              <a:rPr lang="ru-RU" sz="2400" dirty="0" smtClean="0">
                <a:latin typeface="Times New Roman" panose="02020603050405020304" pitchFamily="18" charset="0"/>
                <a:cs typeface="Times New Roman" panose="02020603050405020304" pitchFamily="18" charset="0"/>
              </a:rPr>
              <a:t>риска.</a:t>
            </a:r>
            <a:endParaRPr lang="ru-RU" sz="2200" dirty="0">
              <a:latin typeface="Times New Roman" panose="02020603050405020304" pitchFamily="18" charset="0"/>
              <a:cs typeface="Times New Roman" panose="02020603050405020304" pitchFamily="18" charset="0"/>
            </a:endParaRPr>
          </a:p>
          <a:p>
            <a:pPr algn="ct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9449844"/>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2400" b="1" dirty="0" smtClean="0">
            <a:solidFill>
              <a:srgbClr val="423D67"/>
            </a:solidFill>
            <a:effectLst/>
            <a:latin typeface="+mn-lt"/>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16613</TotalTime>
  <Words>3871</Words>
  <Application>Microsoft Office PowerPoint</Application>
  <PresentationFormat>Произвольный</PresentationFormat>
  <Paragraphs>274</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Куплинов Ярослав</dc:creator>
  <cp:lastModifiedBy>Марина Александровна Остапова</cp:lastModifiedBy>
  <cp:revision>1125</cp:revision>
  <cp:lastPrinted>2023-08-21T08:24:34Z</cp:lastPrinted>
  <dcterms:created xsi:type="dcterms:W3CDTF">2020-06-19T06:58:49Z</dcterms:created>
  <dcterms:modified xsi:type="dcterms:W3CDTF">2024-02-26T12:06:11Z</dcterms:modified>
</cp:coreProperties>
</file>